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317" r:id="rId3"/>
    <p:sldId id="318" r:id="rId4"/>
    <p:sldId id="288" r:id="rId5"/>
    <p:sldId id="291" r:id="rId6"/>
    <p:sldId id="303" r:id="rId7"/>
    <p:sldId id="296" r:id="rId8"/>
    <p:sldId id="321" r:id="rId9"/>
    <p:sldId id="320" r:id="rId10"/>
    <p:sldId id="326" r:id="rId11"/>
    <p:sldId id="305" r:id="rId12"/>
    <p:sldId id="333" r:id="rId13"/>
    <p:sldId id="330" r:id="rId14"/>
    <p:sldId id="332" r:id="rId15"/>
    <p:sldId id="336" r:id="rId16"/>
    <p:sldId id="337" r:id="rId17"/>
    <p:sldId id="327" r:id="rId18"/>
    <p:sldId id="328" r:id="rId19"/>
    <p:sldId id="329" r:id="rId20"/>
    <p:sldId id="322" r:id="rId21"/>
    <p:sldId id="323" r:id="rId22"/>
    <p:sldId id="325" r:id="rId23"/>
    <p:sldId id="324" r:id="rId24"/>
    <p:sldId id="338" r:id="rId25"/>
    <p:sldId id="340" r:id="rId26"/>
    <p:sldId id="341" r:id="rId27"/>
    <p:sldId id="335" r:id="rId28"/>
    <p:sldId id="339" r:id="rId29"/>
    <p:sldId id="316" r:id="rId30"/>
    <p:sldId id="313" r:id="rId31"/>
    <p:sldId id="309" r:id="rId32"/>
    <p:sldId id="304" r:id="rId33"/>
    <p:sldId id="310" r:id="rId34"/>
    <p:sldId id="311" r:id="rId35"/>
    <p:sldId id="312" r:id="rId36"/>
    <p:sldId id="331" r:id="rId37"/>
    <p:sldId id="307" r:id="rId38"/>
    <p:sldId id="314" r:id="rId39"/>
    <p:sldId id="308" r:id="rId40"/>
    <p:sldId id="306" r:id="rId41"/>
    <p:sldId id="315" r:id="rId42"/>
    <p:sldId id="31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86"/>
    <p:restoredTop sz="74826" autoAdjust="0"/>
  </p:normalViewPr>
  <p:slideViewPr>
    <p:cSldViewPr snapToGrid="0">
      <p:cViewPr>
        <p:scale>
          <a:sx n="66" d="100"/>
          <a:sy n="66" d="100"/>
        </p:scale>
        <p:origin x="984" y="312"/>
      </p:cViewPr>
      <p:guideLst/>
    </p:cSldViewPr>
  </p:slideViewPr>
  <p:notesTextViewPr>
    <p:cViewPr>
      <p:scale>
        <a:sx n="80" d="100"/>
        <a:sy n="8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DAC560-E04A-2E43-AEA6-761F50CE9BBA}" type="datetimeFigureOut">
              <a:rPr lang="en-US" smtClean="0"/>
              <a:t>7/11/18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F70CD-6B13-084F-844F-4658E46F89B6}"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51F70CD-6B13-084F-844F-4658E46F89B6}" type="slidenum">
              <a:rPr lang="en-US" smtClean="0"/>
              <a:t>1</a:t>
            </a:fld>
            <a:endParaRPr lang="en-US"/>
          </a:p>
        </p:txBody>
      </p:sp>
    </p:spTree>
    <p:extLst>
      <p:ext uri="{BB962C8B-B14F-4D97-AF65-F5344CB8AC3E}">
        <p14:creationId xmlns:p14="http://schemas.microsoft.com/office/powerpoint/2010/main" val="1975185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1F70CD-6B13-084F-844F-4658E46F89B6}" type="slidenum">
              <a:rPr lang="en-US" smtClean="0"/>
              <a:t>2</a:t>
            </a:fld>
            <a:endParaRPr lang="en-US"/>
          </a:p>
        </p:txBody>
      </p:sp>
    </p:spTree>
    <p:extLst>
      <p:ext uri="{BB962C8B-B14F-4D97-AF65-F5344CB8AC3E}">
        <p14:creationId xmlns:p14="http://schemas.microsoft.com/office/powerpoint/2010/main" val="984307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F70CD-6B13-084F-844F-4658E46F89B6}" type="slidenum">
              <a:rPr lang="en-US" smtClean="0"/>
              <a:t>4</a:t>
            </a:fld>
            <a:endParaRPr lang="en-US"/>
          </a:p>
        </p:txBody>
      </p:sp>
    </p:spTree>
    <p:extLst>
      <p:ext uri="{BB962C8B-B14F-4D97-AF65-F5344CB8AC3E}">
        <p14:creationId xmlns:p14="http://schemas.microsoft.com/office/powerpoint/2010/main" val="1949046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1F70CD-6B13-084F-844F-4658E46F89B6}" type="slidenum">
              <a:rPr lang="en-US" smtClean="0"/>
              <a:t>5</a:t>
            </a:fld>
            <a:endParaRPr lang="en-US"/>
          </a:p>
        </p:txBody>
      </p:sp>
    </p:spTree>
    <p:extLst>
      <p:ext uri="{BB962C8B-B14F-4D97-AF65-F5344CB8AC3E}">
        <p14:creationId xmlns:p14="http://schemas.microsoft.com/office/powerpoint/2010/main" val="1167362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F70CD-6B13-084F-844F-4658E46F89B6}" type="slidenum">
              <a:rPr lang="en-US" smtClean="0"/>
              <a:t>11</a:t>
            </a:fld>
            <a:endParaRPr lang="en-US"/>
          </a:p>
        </p:txBody>
      </p:sp>
    </p:spTree>
    <p:extLst>
      <p:ext uri="{BB962C8B-B14F-4D97-AF65-F5344CB8AC3E}">
        <p14:creationId xmlns:p14="http://schemas.microsoft.com/office/powerpoint/2010/main" val="437705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F70CD-6B13-084F-844F-4658E46F89B6}" type="slidenum">
              <a:rPr lang="en-US" smtClean="0"/>
              <a:t>23</a:t>
            </a:fld>
            <a:endParaRPr lang="en-US"/>
          </a:p>
        </p:txBody>
      </p:sp>
    </p:spTree>
    <p:extLst>
      <p:ext uri="{BB962C8B-B14F-4D97-AF65-F5344CB8AC3E}">
        <p14:creationId xmlns:p14="http://schemas.microsoft.com/office/powerpoint/2010/main" val="1047564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F70CD-6B13-084F-844F-4658E46F89B6}" type="slidenum">
              <a:rPr lang="en-US" smtClean="0"/>
              <a:t>32</a:t>
            </a:fld>
            <a:endParaRPr lang="en-US"/>
          </a:p>
        </p:txBody>
      </p:sp>
    </p:spTree>
    <p:extLst>
      <p:ext uri="{BB962C8B-B14F-4D97-AF65-F5344CB8AC3E}">
        <p14:creationId xmlns:p14="http://schemas.microsoft.com/office/powerpoint/2010/main" val="382596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F70CD-6B13-084F-844F-4658E46F89B6}" type="slidenum">
              <a:rPr lang="en-US" smtClean="0"/>
              <a:t>42</a:t>
            </a:fld>
            <a:endParaRPr lang="en-US"/>
          </a:p>
        </p:txBody>
      </p:sp>
    </p:spTree>
    <p:extLst>
      <p:ext uri="{BB962C8B-B14F-4D97-AF65-F5344CB8AC3E}">
        <p14:creationId xmlns:p14="http://schemas.microsoft.com/office/powerpoint/2010/main" val="547370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1226313-9D53-C54F-9427-C585E8FD1F1A}" type="datetime1">
              <a:rPr lang="en-US" smtClean="0"/>
              <a:t>7/11/18</a:t>
            </a:fld>
            <a:endParaRPr lang="en-US"/>
          </a:p>
        </p:txBody>
      </p:sp>
      <p:sp>
        <p:nvSpPr>
          <p:cNvPr id="5" name="Footer Placeholder 4"/>
          <p:cNvSpPr>
            <a:spLocks noGrp="1"/>
          </p:cNvSpPr>
          <p:nvPr>
            <p:ph type="ftr" sz="quarter" idx="11"/>
          </p:nvPr>
        </p:nvSpPr>
        <p:spPr/>
        <p:txBody>
          <a:bodyPr/>
          <a:lstStyle/>
          <a:p>
            <a:r>
              <a:rPr lang="en-US" smtClean="0"/>
              <a:t>davidsasson.info</a:t>
            </a:r>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09779C-F5FD-8645-9F60-64E026937A90}" type="datetime1">
              <a:rPr lang="en-US" smtClean="0"/>
              <a:t>7/11/18</a:t>
            </a:fld>
            <a:endParaRPr lang="en-US"/>
          </a:p>
        </p:txBody>
      </p:sp>
      <p:sp>
        <p:nvSpPr>
          <p:cNvPr id="5" name="Footer Placeholder 4"/>
          <p:cNvSpPr>
            <a:spLocks noGrp="1"/>
          </p:cNvSpPr>
          <p:nvPr>
            <p:ph type="ftr" sz="quarter" idx="11"/>
          </p:nvPr>
        </p:nvSpPr>
        <p:spPr/>
        <p:txBody>
          <a:bodyPr/>
          <a:lstStyle/>
          <a:p>
            <a:r>
              <a:rPr lang="en-US" smtClean="0"/>
              <a:t>davidsasson.info</a:t>
            </a:r>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pic>
        <p:nvPicPr>
          <p:cNvPr id="8" name="Picture 7"/>
          <p:cNvPicPr>
            <a:picLocks noChangeAspect="1"/>
          </p:cNvPicPr>
          <p:nvPr userDrawn="1"/>
        </p:nvPicPr>
        <p:blipFill>
          <a:blip r:embed="rId2"/>
          <a:stretch>
            <a:fillRect/>
          </a:stretch>
        </p:blipFill>
        <p:spPr>
          <a:xfrm>
            <a:off x="11141529" y="5846181"/>
            <a:ext cx="669471" cy="781050"/>
          </a:xfrm>
          <a:prstGeom prst="rect">
            <a:avLst/>
          </a:prstGeom>
        </p:spPr>
      </p:pic>
    </p:spTree>
    <p:extLst>
      <p:ext uri="{BB962C8B-B14F-4D97-AF65-F5344CB8AC3E}">
        <p14:creationId xmlns:p14="http://schemas.microsoft.com/office/powerpoint/2010/main" val="220290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F51031-9529-4140-A7D2-96FC58D6D8D5}" type="datetime1">
              <a:rPr lang="en-US" smtClean="0"/>
              <a:t>7/11/18</a:t>
            </a:fld>
            <a:endParaRPr lang="en-US"/>
          </a:p>
        </p:txBody>
      </p:sp>
      <p:sp>
        <p:nvSpPr>
          <p:cNvPr id="5" name="Footer Placeholder 4"/>
          <p:cNvSpPr>
            <a:spLocks noGrp="1"/>
          </p:cNvSpPr>
          <p:nvPr>
            <p:ph type="ftr" sz="quarter" idx="11"/>
          </p:nvPr>
        </p:nvSpPr>
        <p:spPr/>
        <p:txBody>
          <a:bodyPr/>
          <a:lstStyle/>
          <a:p>
            <a:r>
              <a:rPr lang="en-US" smtClean="0"/>
              <a:t>davidsasson.info</a:t>
            </a:r>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pic>
        <p:nvPicPr>
          <p:cNvPr id="8" name="Picture 7"/>
          <p:cNvPicPr>
            <a:picLocks noChangeAspect="1"/>
          </p:cNvPicPr>
          <p:nvPr userDrawn="1"/>
        </p:nvPicPr>
        <p:blipFill>
          <a:blip r:embed="rId2"/>
          <a:stretch>
            <a:fillRect/>
          </a:stretch>
        </p:blipFill>
        <p:spPr>
          <a:xfrm>
            <a:off x="11141529" y="5846181"/>
            <a:ext cx="669471" cy="781050"/>
          </a:xfrm>
          <a:prstGeom prst="rect">
            <a:avLst/>
          </a:prstGeom>
        </p:spPr>
      </p:pic>
    </p:spTree>
    <p:extLst>
      <p:ext uri="{BB962C8B-B14F-4D97-AF65-F5344CB8AC3E}">
        <p14:creationId xmlns:p14="http://schemas.microsoft.com/office/powerpoint/2010/main" val="347944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Arial" charset="0"/>
                <a:ea typeface="Arial" charset="0"/>
                <a:cs typeface="Arial" charset="0"/>
              </a:defRPr>
            </a:lvl1pPr>
          </a:lstStyle>
          <a:p>
            <a:fld id="{C6BD8213-D445-7F49-80F2-6BBFFE04DF1D}" type="datetime1">
              <a:rPr lang="en-US" smtClean="0"/>
              <a:t>7/11/18</a:t>
            </a:fld>
            <a:endParaRPr lang="en-US" dirty="0"/>
          </a:p>
        </p:txBody>
      </p:sp>
      <p:sp>
        <p:nvSpPr>
          <p:cNvPr id="5" name="Footer Placeholder 4"/>
          <p:cNvSpPr>
            <a:spLocks noGrp="1"/>
          </p:cNvSpPr>
          <p:nvPr>
            <p:ph type="ftr" sz="quarter" idx="11"/>
          </p:nvPr>
        </p:nvSpPr>
        <p:spPr/>
        <p:txBody>
          <a:bodyPr/>
          <a:lstStyle>
            <a:lvl1pPr>
              <a:defRPr>
                <a:latin typeface="Arial" charset="0"/>
                <a:ea typeface="Arial" charset="0"/>
                <a:cs typeface="Arial" charset="0"/>
              </a:defRPr>
            </a:lvl1pPr>
          </a:lstStyle>
          <a:p>
            <a:r>
              <a:rPr lang="en-US" dirty="0" err="1" smtClean="0"/>
              <a:t>davidsasson.info</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pic>
        <p:nvPicPr>
          <p:cNvPr id="16" name="Picture 4" descr="http://criticaldata.mit.edu/wp-content/uploads/2015/07/criticaldata_grey.png">
            <a:extLst>
              <a:ext uri="{FF2B5EF4-FFF2-40B4-BE49-F238E27FC236}">
                <a16:creationId xmlns:a16="http://schemas.microsoft.com/office/drawing/2014/main" xmlns="" id="{235587CA-4DF5-4012-A8CE-2B50A815C94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318" y="6245183"/>
            <a:ext cx="1754711" cy="4085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a:stretch>
            <a:fillRect/>
          </a:stretch>
        </p:blipFill>
        <p:spPr>
          <a:xfrm>
            <a:off x="173245" y="6039161"/>
            <a:ext cx="584840" cy="682314"/>
          </a:xfrm>
          <a:prstGeom prst="rect">
            <a:avLst/>
          </a:prstGeom>
        </p:spPr>
      </p:pic>
    </p:spTree>
    <p:extLst>
      <p:ext uri="{BB962C8B-B14F-4D97-AF65-F5344CB8AC3E}">
        <p14:creationId xmlns:p14="http://schemas.microsoft.com/office/powerpoint/2010/main" val="94913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D7AEBE-FF02-7B47-B0A8-844403BBD2FA}" type="datetime1">
              <a:rPr lang="en-US" smtClean="0"/>
              <a:t>7/11/18</a:t>
            </a:fld>
            <a:endParaRPr lang="en-US"/>
          </a:p>
        </p:txBody>
      </p:sp>
      <p:sp>
        <p:nvSpPr>
          <p:cNvPr id="5" name="Footer Placeholder 4"/>
          <p:cNvSpPr>
            <a:spLocks noGrp="1"/>
          </p:cNvSpPr>
          <p:nvPr>
            <p:ph type="ftr" sz="quarter" idx="11"/>
          </p:nvPr>
        </p:nvSpPr>
        <p:spPr/>
        <p:txBody>
          <a:bodyPr/>
          <a:lstStyle/>
          <a:p>
            <a:r>
              <a:rPr lang="en-US" smtClean="0"/>
              <a:t>davidsasson.info</a:t>
            </a:r>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pic>
        <p:nvPicPr>
          <p:cNvPr id="8" name="Picture 7"/>
          <p:cNvPicPr>
            <a:picLocks noChangeAspect="1"/>
          </p:cNvPicPr>
          <p:nvPr userDrawn="1"/>
        </p:nvPicPr>
        <p:blipFill>
          <a:blip r:embed="rId2"/>
          <a:stretch>
            <a:fillRect/>
          </a:stretch>
        </p:blipFill>
        <p:spPr>
          <a:xfrm>
            <a:off x="11141529" y="5846181"/>
            <a:ext cx="669471" cy="781050"/>
          </a:xfrm>
          <a:prstGeom prst="rect">
            <a:avLst/>
          </a:prstGeom>
        </p:spPr>
      </p:pic>
    </p:spTree>
    <p:extLst>
      <p:ext uri="{BB962C8B-B14F-4D97-AF65-F5344CB8AC3E}">
        <p14:creationId xmlns:p14="http://schemas.microsoft.com/office/powerpoint/2010/main" val="259152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C57B04-C3A7-7140-94C2-C5C4E732743C}" type="datetime1">
              <a:rPr lang="en-US" smtClean="0"/>
              <a:t>7/11/18</a:t>
            </a:fld>
            <a:endParaRPr lang="en-US"/>
          </a:p>
        </p:txBody>
      </p:sp>
      <p:sp>
        <p:nvSpPr>
          <p:cNvPr id="6" name="Footer Placeholder 5"/>
          <p:cNvSpPr>
            <a:spLocks noGrp="1"/>
          </p:cNvSpPr>
          <p:nvPr>
            <p:ph type="ftr" sz="quarter" idx="11"/>
          </p:nvPr>
        </p:nvSpPr>
        <p:spPr/>
        <p:txBody>
          <a:bodyPr/>
          <a:lstStyle/>
          <a:p>
            <a:r>
              <a:rPr lang="en-US" smtClean="0"/>
              <a:t>davidsasson.info</a:t>
            </a:r>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pic>
        <p:nvPicPr>
          <p:cNvPr id="9" name="Picture 8"/>
          <p:cNvPicPr>
            <a:picLocks noChangeAspect="1"/>
          </p:cNvPicPr>
          <p:nvPr userDrawn="1"/>
        </p:nvPicPr>
        <p:blipFill>
          <a:blip r:embed="rId2"/>
          <a:stretch>
            <a:fillRect/>
          </a:stretch>
        </p:blipFill>
        <p:spPr>
          <a:xfrm>
            <a:off x="11141529" y="5846181"/>
            <a:ext cx="669471" cy="781050"/>
          </a:xfrm>
          <a:prstGeom prst="rect">
            <a:avLst/>
          </a:prstGeom>
        </p:spPr>
      </p:pic>
    </p:spTree>
    <p:extLst>
      <p:ext uri="{BB962C8B-B14F-4D97-AF65-F5344CB8AC3E}">
        <p14:creationId xmlns:p14="http://schemas.microsoft.com/office/powerpoint/2010/main" val="120309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E18D8BA-4E8D-EB45-B56D-90BEC87F6439}" type="datetime1">
              <a:rPr lang="en-US" smtClean="0"/>
              <a:t>7/11/18</a:t>
            </a:fld>
            <a:endParaRPr lang="en-US"/>
          </a:p>
        </p:txBody>
      </p:sp>
      <p:sp>
        <p:nvSpPr>
          <p:cNvPr id="8" name="Footer Placeholder 7"/>
          <p:cNvSpPr>
            <a:spLocks noGrp="1"/>
          </p:cNvSpPr>
          <p:nvPr>
            <p:ph type="ftr" sz="quarter" idx="11"/>
          </p:nvPr>
        </p:nvSpPr>
        <p:spPr/>
        <p:txBody>
          <a:bodyPr/>
          <a:lstStyle/>
          <a:p>
            <a:r>
              <a:rPr lang="en-US" smtClean="0"/>
              <a:t>davidsasson.info</a:t>
            </a:r>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pic>
        <p:nvPicPr>
          <p:cNvPr id="11" name="Picture 10"/>
          <p:cNvPicPr>
            <a:picLocks noChangeAspect="1"/>
          </p:cNvPicPr>
          <p:nvPr userDrawn="1"/>
        </p:nvPicPr>
        <p:blipFill>
          <a:blip r:embed="rId2"/>
          <a:stretch>
            <a:fillRect/>
          </a:stretch>
        </p:blipFill>
        <p:spPr>
          <a:xfrm>
            <a:off x="11141529" y="5846181"/>
            <a:ext cx="669471" cy="781050"/>
          </a:xfrm>
          <a:prstGeom prst="rect">
            <a:avLst/>
          </a:prstGeom>
        </p:spPr>
      </p:pic>
    </p:spTree>
    <p:extLst>
      <p:ext uri="{BB962C8B-B14F-4D97-AF65-F5344CB8AC3E}">
        <p14:creationId xmlns:p14="http://schemas.microsoft.com/office/powerpoint/2010/main" val="373317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941FA86-45B0-3546-BC22-456E941E5703}" type="datetime1">
              <a:rPr lang="en-US" smtClean="0"/>
              <a:t>7/11/18</a:t>
            </a:fld>
            <a:endParaRPr lang="en-US"/>
          </a:p>
        </p:txBody>
      </p:sp>
      <p:sp>
        <p:nvSpPr>
          <p:cNvPr id="4" name="Footer Placeholder 3"/>
          <p:cNvSpPr>
            <a:spLocks noGrp="1"/>
          </p:cNvSpPr>
          <p:nvPr>
            <p:ph type="ftr" sz="quarter" idx="11"/>
          </p:nvPr>
        </p:nvSpPr>
        <p:spPr/>
        <p:txBody>
          <a:bodyPr/>
          <a:lstStyle/>
          <a:p>
            <a:r>
              <a:rPr lang="en-US" smtClean="0"/>
              <a:t>davidsasson.info</a:t>
            </a:r>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pic>
        <p:nvPicPr>
          <p:cNvPr id="7" name="Picture 6"/>
          <p:cNvPicPr>
            <a:picLocks noChangeAspect="1"/>
          </p:cNvPicPr>
          <p:nvPr userDrawn="1"/>
        </p:nvPicPr>
        <p:blipFill>
          <a:blip r:embed="rId2"/>
          <a:stretch>
            <a:fillRect/>
          </a:stretch>
        </p:blipFill>
        <p:spPr>
          <a:xfrm>
            <a:off x="11141529" y="5846181"/>
            <a:ext cx="669471" cy="781050"/>
          </a:xfrm>
          <a:prstGeom prst="rect">
            <a:avLst/>
          </a:prstGeom>
        </p:spPr>
      </p:pic>
    </p:spTree>
    <p:extLst>
      <p:ext uri="{BB962C8B-B14F-4D97-AF65-F5344CB8AC3E}">
        <p14:creationId xmlns:p14="http://schemas.microsoft.com/office/powerpoint/2010/main" val="321031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BE9EF4-8B53-0E45-A2E4-7508830D5FF3}" type="datetime1">
              <a:rPr lang="en-US" smtClean="0"/>
              <a:t>7/11/18</a:t>
            </a:fld>
            <a:endParaRPr lang="en-US"/>
          </a:p>
        </p:txBody>
      </p:sp>
      <p:sp>
        <p:nvSpPr>
          <p:cNvPr id="3" name="Footer Placeholder 2"/>
          <p:cNvSpPr>
            <a:spLocks noGrp="1"/>
          </p:cNvSpPr>
          <p:nvPr>
            <p:ph type="ftr" sz="quarter" idx="11"/>
          </p:nvPr>
        </p:nvSpPr>
        <p:spPr/>
        <p:txBody>
          <a:bodyPr/>
          <a:lstStyle/>
          <a:p>
            <a:r>
              <a:rPr lang="en-US" smtClean="0"/>
              <a:t>davidsasson.info</a:t>
            </a:r>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pic>
        <p:nvPicPr>
          <p:cNvPr id="6" name="Picture 5"/>
          <p:cNvPicPr>
            <a:picLocks noChangeAspect="1"/>
          </p:cNvPicPr>
          <p:nvPr userDrawn="1"/>
        </p:nvPicPr>
        <p:blipFill>
          <a:blip r:embed="rId2"/>
          <a:stretch>
            <a:fillRect/>
          </a:stretch>
        </p:blipFill>
        <p:spPr>
          <a:xfrm>
            <a:off x="11141529" y="5846181"/>
            <a:ext cx="669471" cy="781050"/>
          </a:xfrm>
          <a:prstGeom prst="rect">
            <a:avLst/>
          </a:prstGeom>
        </p:spPr>
      </p:pic>
    </p:spTree>
    <p:extLst>
      <p:ext uri="{BB962C8B-B14F-4D97-AF65-F5344CB8AC3E}">
        <p14:creationId xmlns:p14="http://schemas.microsoft.com/office/powerpoint/2010/main" val="314638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9BCBFA-9502-0F4A-89E7-4128948E9064}" type="datetime1">
              <a:rPr lang="en-US" smtClean="0"/>
              <a:t>7/11/18</a:t>
            </a:fld>
            <a:endParaRPr lang="en-US"/>
          </a:p>
        </p:txBody>
      </p:sp>
      <p:sp>
        <p:nvSpPr>
          <p:cNvPr id="6" name="Footer Placeholder 5"/>
          <p:cNvSpPr>
            <a:spLocks noGrp="1"/>
          </p:cNvSpPr>
          <p:nvPr>
            <p:ph type="ftr" sz="quarter" idx="11"/>
          </p:nvPr>
        </p:nvSpPr>
        <p:spPr/>
        <p:txBody>
          <a:bodyPr/>
          <a:lstStyle/>
          <a:p>
            <a:r>
              <a:rPr lang="en-US" smtClean="0"/>
              <a:t>davidsasson.info</a:t>
            </a:r>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pic>
        <p:nvPicPr>
          <p:cNvPr id="9" name="Picture 8"/>
          <p:cNvPicPr>
            <a:picLocks noChangeAspect="1"/>
          </p:cNvPicPr>
          <p:nvPr userDrawn="1"/>
        </p:nvPicPr>
        <p:blipFill>
          <a:blip r:embed="rId2"/>
          <a:stretch>
            <a:fillRect/>
          </a:stretch>
        </p:blipFill>
        <p:spPr>
          <a:xfrm>
            <a:off x="11141529" y="5846181"/>
            <a:ext cx="669471" cy="781050"/>
          </a:xfrm>
          <a:prstGeom prst="rect">
            <a:avLst/>
          </a:prstGeom>
        </p:spPr>
      </p:pic>
    </p:spTree>
    <p:extLst>
      <p:ext uri="{BB962C8B-B14F-4D97-AF65-F5344CB8AC3E}">
        <p14:creationId xmlns:p14="http://schemas.microsoft.com/office/powerpoint/2010/main" val="317184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4F011F-8909-A74D-BBAB-BD64E70AE771}" type="datetime1">
              <a:rPr lang="en-US" smtClean="0"/>
              <a:t>7/11/18</a:t>
            </a:fld>
            <a:endParaRPr lang="en-US"/>
          </a:p>
        </p:txBody>
      </p:sp>
      <p:sp>
        <p:nvSpPr>
          <p:cNvPr id="6" name="Footer Placeholder 5"/>
          <p:cNvSpPr>
            <a:spLocks noGrp="1"/>
          </p:cNvSpPr>
          <p:nvPr>
            <p:ph type="ftr" sz="quarter" idx="11"/>
          </p:nvPr>
        </p:nvSpPr>
        <p:spPr/>
        <p:txBody>
          <a:bodyPr/>
          <a:lstStyle/>
          <a:p>
            <a:r>
              <a:rPr lang="en-US" smtClean="0"/>
              <a:t>davidsasson.info</a:t>
            </a:r>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pic>
        <p:nvPicPr>
          <p:cNvPr id="9" name="Picture 8"/>
          <p:cNvPicPr>
            <a:picLocks noChangeAspect="1"/>
          </p:cNvPicPr>
          <p:nvPr userDrawn="1"/>
        </p:nvPicPr>
        <p:blipFill>
          <a:blip r:embed="rId2"/>
          <a:stretch>
            <a:fillRect/>
          </a:stretch>
        </p:blipFill>
        <p:spPr>
          <a:xfrm>
            <a:off x="11141529" y="5846181"/>
            <a:ext cx="669471" cy="781050"/>
          </a:xfrm>
          <a:prstGeom prst="rect">
            <a:avLst/>
          </a:prstGeom>
        </p:spPr>
      </p:pic>
    </p:spTree>
    <p:extLst>
      <p:ext uri="{BB962C8B-B14F-4D97-AF65-F5344CB8AC3E}">
        <p14:creationId xmlns:p14="http://schemas.microsoft.com/office/powerpoint/2010/main" val="171895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1CF6B86D-85EC-8640-9AC4-E06773752D93}" type="datetime1">
              <a:rPr lang="en-US" smtClean="0"/>
              <a:t>7/11/18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err="1" smtClean="0"/>
              <a:t>davidsasson.info</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4.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12.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4.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davidsasson.info/start" TargetMode="External"/><Relationship Id="rId4" Type="http://schemas.openxmlformats.org/officeDocument/2006/relationships/image" Target="../media/image38.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osgriffc/bst261-crrt" TargetMode="External"/><Relationship Id="rId3"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extLst/>
          </p:nvPr>
        </p:nvSpPr>
        <p:spPr>
          <a:xfrm>
            <a:off x="1524000" y="1112838"/>
            <a:ext cx="9144000" cy="2387600"/>
          </a:xfrm>
        </p:spPr>
        <p:txBody>
          <a:bodyPr>
            <a:normAutofit/>
          </a:bodyPr>
          <a:lstStyle/>
          <a:p>
            <a:r>
              <a:rPr lang="en-US" dirty="0">
                <a:latin typeface="Arial" charset="0"/>
                <a:ea typeface="Arial" charset="0"/>
                <a:cs typeface="Arial" charset="0"/>
              </a:rPr>
              <a:t>Predicting Mortality in the CRRT Population</a:t>
            </a:r>
          </a:p>
        </p:txBody>
      </p:sp>
      <p:sp>
        <p:nvSpPr>
          <p:cNvPr id="3" name="Subtitle 2"/>
          <p:cNvSpPr>
            <a:spLocks noGrp="1"/>
          </p:cNvSpPr>
          <p:nvPr>
            <p:ph type="subTitle" idx="1"/>
          </p:nvPr>
        </p:nvSpPr>
        <p:spPr>
          <a:xfrm>
            <a:off x="1542515" y="3917270"/>
            <a:ext cx="9530443" cy="790917"/>
          </a:xfrm>
        </p:spPr>
        <p:txBody>
          <a:bodyPr>
            <a:normAutofit/>
          </a:bodyPr>
          <a:lstStyle/>
          <a:p>
            <a:pPr lvl="0">
              <a:spcBef>
                <a:spcPts val="0"/>
              </a:spcBef>
            </a:pPr>
            <a:r>
              <a:rPr lang="en-US" dirty="0">
                <a:latin typeface="Arial" charset="0"/>
                <a:ea typeface="Arial" charset="0"/>
                <a:cs typeface="Arial" charset="0"/>
              </a:rPr>
              <a:t>David </a:t>
            </a:r>
            <a:r>
              <a:rPr lang="en-US" dirty="0" smtClean="0">
                <a:latin typeface="Arial" charset="0"/>
                <a:ea typeface="Arial" charset="0"/>
                <a:cs typeface="Arial" charset="0"/>
              </a:rPr>
              <a:t>Sasson, Christopher </a:t>
            </a:r>
            <a:r>
              <a:rPr lang="en-US" dirty="0">
                <a:latin typeface="Arial" charset="0"/>
                <a:ea typeface="Arial" charset="0"/>
                <a:cs typeface="Arial" charset="0"/>
              </a:rPr>
              <a:t>V. </a:t>
            </a:r>
            <a:r>
              <a:rPr lang="en-US" dirty="0" err="1" smtClean="0">
                <a:latin typeface="Arial" charset="0"/>
                <a:ea typeface="Arial" charset="0"/>
                <a:cs typeface="Arial" charset="0"/>
              </a:rPr>
              <a:t>Cosgriff</a:t>
            </a:r>
            <a:r>
              <a:rPr lang="en-US" dirty="0" smtClean="0">
                <a:latin typeface="Arial" charset="0"/>
                <a:ea typeface="Arial" charset="0"/>
                <a:cs typeface="Arial" charset="0"/>
              </a:rPr>
              <a:t>, </a:t>
            </a:r>
            <a:r>
              <a:rPr lang="en-US" dirty="0">
                <a:latin typeface="Arial" charset="0"/>
                <a:ea typeface="Arial" charset="0"/>
                <a:cs typeface="Arial" charset="0"/>
              </a:rPr>
              <a:t>Colby Wilkinson, </a:t>
            </a:r>
            <a:r>
              <a:rPr lang="en-US" dirty="0" err="1">
                <a:latin typeface="Arial" charset="0"/>
                <a:ea typeface="Arial" charset="0"/>
                <a:cs typeface="Arial" charset="0"/>
              </a:rPr>
              <a:t>Kanhua</a:t>
            </a:r>
            <a:r>
              <a:rPr lang="en-US" dirty="0">
                <a:latin typeface="Arial" charset="0"/>
                <a:ea typeface="Arial" charset="0"/>
                <a:cs typeface="Arial" charset="0"/>
              </a:rPr>
              <a:t> Yin</a:t>
            </a:r>
          </a:p>
        </p:txBody>
      </p:sp>
      <p:sp>
        <p:nvSpPr>
          <p:cNvPr id="8" name="Subtitle 2"/>
          <p:cNvSpPr txBox="1">
            <a:spLocks/>
          </p:cNvSpPr>
          <p:nvPr/>
        </p:nvSpPr>
        <p:spPr>
          <a:xfrm>
            <a:off x="1694915" y="4729560"/>
            <a:ext cx="9530443" cy="790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dirty="0" smtClean="0">
                <a:latin typeface="Arial" charset="0"/>
                <a:ea typeface="Arial" charset="0"/>
                <a:cs typeface="Arial" charset="0"/>
              </a:rPr>
              <a:t>MS Candidate, Health Data Science</a:t>
            </a:r>
          </a:p>
          <a:p>
            <a:pPr>
              <a:spcBef>
                <a:spcPts val="0"/>
              </a:spcBef>
            </a:pPr>
            <a:r>
              <a:rPr lang="en-US" dirty="0" smtClean="0">
                <a:latin typeface="Arial" charset="0"/>
                <a:ea typeface="Arial" charset="0"/>
                <a:cs typeface="Arial" charset="0"/>
              </a:rPr>
              <a:t>Harvard T.H. Chan School of Public Health</a:t>
            </a:r>
            <a:endParaRPr lang="en-US" dirty="0">
              <a:latin typeface="Arial" charset="0"/>
              <a:ea typeface="Arial" charset="0"/>
              <a:cs typeface="Arial" charset="0"/>
            </a:endParaRPr>
          </a:p>
        </p:txBody>
      </p:sp>
      <p:sp>
        <p:nvSpPr>
          <p:cNvPr id="10" name="Subtitle 2"/>
          <p:cNvSpPr txBox="1">
            <a:spLocks/>
          </p:cNvSpPr>
          <p:nvPr/>
        </p:nvSpPr>
        <p:spPr>
          <a:xfrm>
            <a:off x="1524000" y="5776905"/>
            <a:ext cx="9530443" cy="79091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dirty="0">
                <a:latin typeface="Arial" charset="0"/>
                <a:ea typeface="Arial" charset="0"/>
                <a:cs typeface="Arial" charset="0"/>
              </a:rPr>
              <a:t>Big Data For </a:t>
            </a:r>
            <a:r>
              <a:rPr lang="en-US" dirty="0" smtClean="0">
                <a:latin typeface="Arial" charset="0"/>
                <a:ea typeface="Arial" charset="0"/>
                <a:cs typeface="Arial" charset="0"/>
              </a:rPr>
              <a:t>Health, </a:t>
            </a:r>
            <a:r>
              <a:rPr lang="en-US" dirty="0" err="1" smtClean="0">
                <a:latin typeface="Arial" charset="0"/>
                <a:ea typeface="Arial" charset="0"/>
                <a:cs typeface="Arial" charset="0"/>
              </a:rPr>
              <a:t>Diliman</a:t>
            </a:r>
            <a:r>
              <a:rPr lang="en-US" dirty="0">
                <a:latin typeface="Arial" charset="0"/>
                <a:ea typeface="Arial" charset="0"/>
                <a:cs typeface="Arial" charset="0"/>
              </a:rPr>
              <a:t>, Quezon </a:t>
            </a:r>
            <a:r>
              <a:rPr lang="en-US" dirty="0" smtClean="0">
                <a:latin typeface="Arial" charset="0"/>
                <a:ea typeface="Arial" charset="0"/>
                <a:cs typeface="Arial" charset="0"/>
              </a:rPr>
              <a:t>City</a:t>
            </a:r>
          </a:p>
          <a:p>
            <a:pPr>
              <a:spcBef>
                <a:spcPts val="0"/>
              </a:spcBef>
            </a:pPr>
            <a:r>
              <a:rPr lang="cs-CZ" dirty="0">
                <a:latin typeface="Arial" charset="0"/>
                <a:ea typeface="Arial" charset="0"/>
                <a:cs typeface="Arial" charset="0"/>
              </a:rPr>
              <a:t>July 10-11 2018 </a:t>
            </a:r>
            <a:endParaRPr lang="en-US" dirty="0">
              <a:latin typeface="Arial" charset="0"/>
              <a:ea typeface="Arial" charset="0"/>
              <a:cs typeface="Arial" charset="0"/>
            </a:endParaRP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8C58D7A-E4F2-DC4C-A44B-F110BA624A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057144" y="0"/>
            <a:ext cx="4481141" cy="6858000"/>
          </a:xfrm>
          <a:prstGeom prst="rect">
            <a:avLst/>
          </a:prstGeom>
        </p:spPr>
      </p:pic>
      <p:sp>
        <p:nvSpPr>
          <p:cNvPr id="3" name="Footer Placeholder 2"/>
          <p:cNvSpPr>
            <a:spLocks noGrp="1"/>
          </p:cNvSpPr>
          <p:nvPr>
            <p:ph type="ftr" sz="quarter" idx="11"/>
          </p:nvPr>
        </p:nvSpPr>
        <p:spPr/>
        <p:txBody>
          <a:bodyPr/>
          <a:lstStyle/>
          <a:p>
            <a:r>
              <a:rPr lang="en-US" smtClean="0"/>
              <a:t>davidsasson.info</a:t>
            </a:r>
            <a:endParaRPr lang="en-US"/>
          </a:p>
        </p:txBody>
      </p:sp>
    </p:spTree>
    <p:extLst>
      <p:ext uri="{BB962C8B-B14F-4D97-AF65-F5344CB8AC3E}">
        <p14:creationId xmlns:p14="http://schemas.microsoft.com/office/powerpoint/2010/main" val="127946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C9F04B-CF42-FD4E-931D-0E56B952C6C4}"/>
              </a:ext>
            </a:extLst>
          </p:cNvPr>
          <p:cNvSpPr>
            <a:spLocks noGrp="1"/>
          </p:cNvSpPr>
          <p:nvPr>
            <p:ph type="title"/>
          </p:nvPr>
        </p:nvSpPr>
        <p:spPr/>
        <p:txBody>
          <a:bodyPr/>
          <a:lstStyle/>
          <a:p>
            <a:r>
              <a:rPr lang="en-US" dirty="0"/>
              <a:t>Model Architecture &amp; Optimization</a:t>
            </a:r>
          </a:p>
        </p:txBody>
      </p:sp>
      <p:sp>
        <p:nvSpPr>
          <p:cNvPr id="3" name="Content Placeholder 2">
            <a:extLst>
              <a:ext uri="{FF2B5EF4-FFF2-40B4-BE49-F238E27FC236}">
                <a16:creationId xmlns:a16="http://schemas.microsoft.com/office/drawing/2014/main" xmlns="" id="{ED3F3275-EB8D-CC43-8433-E67BCD59C7BD}"/>
              </a:ext>
            </a:extLst>
          </p:cNvPr>
          <p:cNvSpPr>
            <a:spLocks noGrp="1"/>
          </p:cNvSpPr>
          <p:nvPr>
            <p:ph idx="1"/>
          </p:nvPr>
        </p:nvSpPr>
        <p:spPr/>
        <p:txBody>
          <a:bodyPr>
            <a:normAutofit fontScale="77500" lnSpcReduction="20000"/>
          </a:bodyPr>
          <a:lstStyle/>
          <a:p>
            <a:pPr fontAlgn="base"/>
            <a:r>
              <a:rPr lang="en-US" dirty="0">
                <a:latin typeface="Arial" charset="0"/>
                <a:ea typeface="Arial" charset="0"/>
                <a:cs typeface="Arial" charset="0"/>
              </a:rPr>
              <a:t>Dataset was split into training and validation sets</a:t>
            </a:r>
          </a:p>
          <a:p>
            <a:pPr fontAlgn="base"/>
            <a:r>
              <a:rPr lang="en-US" dirty="0">
                <a:latin typeface="Arial" charset="0"/>
                <a:ea typeface="Arial" charset="0"/>
                <a:cs typeface="Arial" charset="0"/>
              </a:rPr>
              <a:t>Trained a general recurrent unit (GRU) and recurrent neural network (RNN)</a:t>
            </a:r>
          </a:p>
          <a:p>
            <a:pPr fontAlgn="base"/>
            <a:r>
              <a:rPr lang="en-US" dirty="0">
                <a:latin typeface="Arial" charset="0"/>
                <a:ea typeface="Arial" charset="0"/>
                <a:cs typeface="Arial" charset="0"/>
              </a:rPr>
              <a:t>Experimented with dropout</a:t>
            </a:r>
          </a:p>
          <a:p>
            <a:pPr lvl="1" fontAlgn="base"/>
            <a:r>
              <a:rPr lang="en-US" dirty="0">
                <a:latin typeface="Arial" charset="0"/>
                <a:ea typeface="Arial" charset="0"/>
                <a:cs typeface="Arial" charset="0"/>
              </a:rPr>
              <a:t>Both set to 10%</a:t>
            </a:r>
          </a:p>
          <a:p>
            <a:pPr fontAlgn="base"/>
            <a:r>
              <a:rPr lang="en-US" dirty="0">
                <a:latin typeface="Arial" charset="0"/>
                <a:ea typeface="Arial" charset="0"/>
                <a:cs typeface="Arial" charset="0"/>
              </a:rPr>
              <a:t>Two data types</a:t>
            </a:r>
          </a:p>
          <a:p>
            <a:pPr lvl="1" fontAlgn="base"/>
            <a:r>
              <a:rPr lang="en-US" dirty="0">
                <a:latin typeface="Arial" charset="0"/>
                <a:ea typeface="Arial" charset="0"/>
                <a:cs typeface="Arial" charset="0"/>
              </a:rPr>
              <a:t>Static: from beginning of stay in ICU</a:t>
            </a:r>
          </a:p>
          <a:p>
            <a:pPr lvl="1" fontAlgn="base"/>
            <a:r>
              <a:rPr lang="en-US" dirty="0">
                <a:latin typeface="Arial" charset="0"/>
                <a:ea typeface="Arial" charset="0"/>
                <a:cs typeface="Arial" charset="0"/>
              </a:rPr>
              <a:t>Sequential: from last day in ICU</a:t>
            </a:r>
          </a:p>
          <a:p>
            <a:pPr fontAlgn="base"/>
            <a:r>
              <a:rPr lang="en-US" dirty="0">
                <a:latin typeface="Arial" charset="0"/>
                <a:ea typeface="Arial" charset="0"/>
                <a:cs typeface="Arial" charset="0"/>
              </a:rPr>
              <a:t>Time-series data was input to the GRU</a:t>
            </a:r>
          </a:p>
          <a:p>
            <a:pPr lvl="1" fontAlgn="base"/>
            <a:r>
              <a:rPr lang="en-US" dirty="0">
                <a:latin typeface="Arial" charset="0"/>
                <a:ea typeface="Arial" charset="0"/>
                <a:cs typeface="Arial" charset="0"/>
              </a:rPr>
              <a:t>Local loss function - trained smoothly instead of relying on total loss of full model</a:t>
            </a:r>
          </a:p>
          <a:p>
            <a:pPr lvl="1" fontAlgn="base"/>
            <a:r>
              <a:rPr lang="en-US" dirty="0">
                <a:latin typeface="Arial" charset="0"/>
                <a:ea typeface="Arial" charset="0"/>
                <a:cs typeface="Arial" charset="0"/>
              </a:rPr>
              <a:t>automated feature extraction </a:t>
            </a:r>
          </a:p>
          <a:p>
            <a:pPr fontAlgn="base"/>
            <a:r>
              <a:rPr lang="en-US" dirty="0">
                <a:latin typeface="Arial" charset="0"/>
                <a:ea typeface="Arial" charset="0"/>
                <a:cs typeface="Arial" charset="0"/>
              </a:rPr>
              <a:t>Both data were merged and fed into a densely connected feedforward network. </a:t>
            </a:r>
          </a:p>
          <a:p>
            <a:pPr fontAlgn="base"/>
            <a:r>
              <a:rPr lang="en-US" dirty="0">
                <a:latin typeface="Arial" charset="0"/>
                <a:ea typeface="Arial" charset="0"/>
                <a:cs typeface="Arial" charset="0"/>
              </a:rPr>
              <a:t>Optimizer: </a:t>
            </a:r>
            <a:r>
              <a:rPr lang="en-US" dirty="0" err="1">
                <a:latin typeface="Arial" charset="0"/>
                <a:ea typeface="Arial" charset="0"/>
                <a:cs typeface="Arial" charset="0"/>
              </a:rPr>
              <a:t>rmsprop</a:t>
            </a:r>
            <a:r>
              <a:rPr lang="en-US" dirty="0">
                <a:latin typeface="Arial" charset="0"/>
                <a:ea typeface="Arial" charset="0"/>
                <a:cs typeface="Arial" charset="0"/>
              </a:rPr>
              <a:t>, LR: 0.00001</a:t>
            </a:r>
          </a:p>
          <a:p>
            <a:endParaRPr lang="en-US" dirty="0">
              <a:latin typeface="Arial" charset="0"/>
              <a:ea typeface="Arial" charset="0"/>
              <a:cs typeface="Arial" charset="0"/>
            </a:endParaRPr>
          </a:p>
        </p:txBody>
      </p:sp>
      <p:sp>
        <p:nvSpPr>
          <p:cNvPr id="5" name="Footer Placeholder 4"/>
          <p:cNvSpPr>
            <a:spLocks noGrp="1"/>
          </p:cNvSpPr>
          <p:nvPr>
            <p:ph type="ftr" sz="quarter" idx="11"/>
          </p:nvPr>
        </p:nvSpPr>
        <p:spPr/>
        <p:txBody>
          <a:bodyPr/>
          <a:lstStyle/>
          <a:p>
            <a:r>
              <a:rPr lang="en-US" smtClean="0"/>
              <a:t>davidsasson.info</a:t>
            </a:r>
            <a:endParaRPr lang="en-US"/>
          </a:p>
        </p:txBody>
      </p:sp>
    </p:spTree>
    <p:extLst>
      <p:ext uri="{BB962C8B-B14F-4D97-AF65-F5344CB8AC3E}">
        <p14:creationId xmlns:p14="http://schemas.microsoft.com/office/powerpoint/2010/main" val="174484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actually understood what that meant?</a:t>
            </a:r>
            <a:endParaRPr lang="en-US" dirty="0"/>
          </a:p>
        </p:txBody>
      </p:sp>
      <p:sp>
        <p:nvSpPr>
          <p:cNvPr id="3" name="Content Placeholder 2"/>
          <p:cNvSpPr>
            <a:spLocks noGrp="1"/>
          </p:cNvSpPr>
          <p:nvPr>
            <p:ph idx="1"/>
          </p:nvPr>
        </p:nvSpPr>
        <p:spPr/>
        <p:txBody>
          <a:bodyPr>
            <a:normAutofit/>
          </a:bodyPr>
          <a:lstStyle/>
          <a:p>
            <a:r>
              <a:rPr lang="en-US" dirty="0" smtClean="0"/>
              <a:t>m</a:t>
            </a:r>
            <a:r>
              <a:rPr lang="en-US" dirty="0" smtClean="0"/>
              <a:t>e neither</a:t>
            </a:r>
          </a:p>
          <a:p>
            <a:pPr lvl="1"/>
            <a:r>
              <a:rPr lang="en-US" dirty="0" smtClean="0"/>
              <a:t>I did undergrad in Biochemistry</a:t>
            </a:r>
          </a:p>
          <a:p>
            <a:pPr lvl="1"/>
            <a:r>
              <a:rPr lang="en-US" dirty="0"/>
              <a:t>m</a:t>
            </a:r>
            <a:r>
              <a:rPr lang="en-US" dirty="0" smtClean="0"/>
              <a:t>y cohor</a:t>
            </a:r>
            <a:r>
              <a:rPr lang="en-US" dirty="0" smtClean="0"/>
              <a:t>t is full of Applied Math &amp; Stats people</a:t>
            </a:r>
          </a:p>
          <a:p>
            <a:pPr lvl="1"/>
            <a:r>
              <a:rPr lang="en-US" dirty="0" smtClean="0"/>
              <a:t>I learned all of this in a year</a:t>
            </a:r>
          </a:p>
          <a:p>
            <a:r>
              <a:rPr lang="en-US" dirty="0"/>
              <a:t>i</a:t>
            </a:r>
            <a:r>
              <a:rPr lang="en-US" dirty="0" smtClean="0"/>
              <a:t>f less people understand data science</a:t>
            </a:r>
            <a:endParaRPr lang="en-US" dirty="0"/>
          </a:p>
          <a:p>
            <a:pPr lvl="1"/>
            <a:r>
              <a:rPr lang="en-US" dirty="0"/>
              <a:t>m</a:t>
            </a:r>
            <a:r>
              <a:rPr lang="en-US" dirty="0" smtClean="0"/>
              <a:t>arket stays hungry for talent</a:t>
            </a:r>
          </a:p>
          <a:p>
            <a:pPr lvl="1"/>
            <a:r>
              <a:rPr lang="en-US" dirty="0"/>
              <a:t>d</a:t>
            </a:r>
            <a:r>
              <a:rPr lang="en-US" dirty="0" smtClean="0"/>
              <a:t>ata scientists remain employed and well paid</a:t>
            </a:r>
          </a:p>
          <a:p>
            <a:r>
              <a:rPr lang="en-US" dirty="0" smtClean="0"/>
              <a:t>yes data science is hard, but for good reason</a:t>
            </a:r>
          </a:p>
          <a:p>
            <a:pPr lvl="1"/>
            <a:r>
              <a:rPr lang="en-US" dirty="0" smtClean="0"/>
              <a:t>once you have have this skill set you can work on any problem, disease, or person relating to data</a:t>
            </a:r>
            <a:endParaRPr lang="en-US" dirty="0"/>
          </a:p>
        </p:txBody>
      </p:sp>
      <p:sp>
        <p:nvSpPr>
          <p:cNvPr id="4" name="Footer Placeholder 3"/>
          <p:cNvSpPr>
            <a:spLocks noGrp="1"/>
          </p:cNvSpPr>
          <p:nvPr>
            <p:ph type="ftr" sz="quarter" idx="11"/>
          </p:nvPr>
        </p:nvSpPr>
        <p:spPr/>
        <p:txBody>
          <a:bodyPr/>
          <a:lstStyle/>
          <a:p>
            <a:r>
              <a:rPr lang="en-US" smtClean="0"/>
              <a:t>davidsasson.info</a:t>
            </a:r>
            <a:endParaRPr lang="en-US" dirty="0"/>
          </a:p>
        </p:txBody>
      </p:sp>
    </p:spTree>
    <p:extLst>
      <p:ext uri="{BB962C8B-B14F-4D97-AF65-F5344CB8AC3E}">
        <p14:creationId xmlns:p14="http://schemas.microsoft.com/office/powerpoint/2010/main" val="201828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Intelligence”</a:t>
            </a:r>
            <a:endParaRPr lang="en-US" dirty="0"/>
          </a:p>
        </p:txBody>
      </p:sp>
      <p:sp>
        <p:nvSpPr>
          <p:cNvPr id="4" name="Footer Placeholder 3"/>
          <p:cNvSpPr>
            <a:spLocks noGrp="1"/>
          </p:cNvSpPr>
          <p:nvPr>
            <p:ph type="ftr" sz="quarter" idx="11"/>
          </p:nvPr>
        </p:nvSpPr>
        <p:spPr/>
        <p:txBody>
          <a:bodyPr/>
          <a:lstStyle/>
          <a:p>
            <a:r>
              <a:rPr lang="en-US" smtClean="0"/>
              <a:t>davidsasson.info</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726" y="2053617"/>
            <a:ext cx="9067800" cy="3594100"/>
          </a:xfrm>
          <a:prstGeom prst="rect">
            <a:avLst/>
          </a:prstGeom>
        </p:spPr>
      </p:pic>
    </p:spTree>
    <p:extLst>
      <p:ext uri="{BB962C8B-B14F-4D97-AF65-F5344CB8AC3E}">
        <p14:creationId xmlns:p14="http://schemas.microsoft.com/office/powerpoint/2010/main" val="149710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Neurons</a:t>
            </a:r>
            <a:endParaRPr lang="en-US" dirty="0"/>
          </a:p>
        </p:txBody>
      </p:sp>
      <p:sp>
        <p:nvSpPr>
          <p:cNvPr id="3" name="Content Placeholder 2"/>
          <p:cNvSpPr>
            <a:spLocks noGrp="1"/>
          </p:cNvSpPr>
          <p:nvPr>
            <p:ph idx="1"/>
          </p:nvPr>
        </p:nvSpPr>
        <p:spPr/>
        <p:txBody>
          <a:bodyPr/>
          <a:lstStyle/>
          <a:p>
            <a:r>
              <a:rPr lang="en-US" dirty="0"/>
              <a:t>So what does an artificial neuron </a:t>
            </a:r>
            <a:r>
              <a:rPr lang="en-US" dirty="0" smtClean="0"/>
              <a:t>do?</a:t>
            </a:r>
          </a:p>
          <a:p>
            <a:r>
              <a:rPr lang="en-US" dirty="0"/>
              <a:t>I</a:t>
            </a:r>
            <a:r>
              <a:rPr lang="en-US" dirty="0" smtClean="0"/>
              <a:t>t </a:t>
            </a:r>
            <a:r>
              <a:rPr lang="en-US" dirty="0"/>
              <a:t>calculates a “weighted sum” of its input, adds a bias and then decides whether it should be “fired” or not</a:t>
            </a:r>
          </a:p>
        </p:txBody>
      </p:sp>
      <p:sp>
        <p:nvSpPr>
          <p:cNvPr id="4" name="Footer Placeholder 3"/>
          <p:cNvSpPr>
            <a:spLocks noGrp="1"/>
          </p:cNvSpPr>
          <p:nvPr>
            <p:ph type="ftr" sz="quarter" idx="11"/>
          </p:nvPr>
        </p:nvSpPr>
        <p:spPr/>
        <p:txBody>
          <a:bodyPr/>
          <a:lstStyle/>
          <a:p>
            <a:r>
              <a:rPr lang="en-US" smtClean="0"/>
              <a:t>davidsasson.info</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2893" y="4001294"/>
            <a:ext cx="5588000" cy="1193800"/>
          </a:xfrm>
          <a:prstGeom prst="rect">
            <a:avLst/>
          </a:prstGeom>
        </p:spPr>
      </p:pic>
    </p:spTree>
    <p:extLst>
      <p:ext uri="{BB962C8B-B14F-4D97-AF65-F5344CB8AC3E}">
        <p14:creationId xmlns:p14="http://schemas.microsoft.com/office/powerpoint/2010/main" val="4732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davidsasson.info</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04" y="719846"/>
            <a:ext cx="10605192" cy="4533090"/>
          </a:xfrm>
          <a:prstGeom prst="rect">
            <a:avLst/>
          </a:prstGeom>
        </p:spPr>
      </p:pic>
    </p:spTree>
    <p:extLst>
      <p:ext uri="{BB962C8B-B14F-4D97-AF65-F5344CB8AC3E}">
        <p14:creationId xmlns:p14="http://schemas.microsoft.com/office/powerpoint/2010/main" val="90004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davidsasson.info</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01" y="770244"/>
            <a:ext cx="8463198" cy="4828774"/>
          </a:xfrm>
          <a:prstGeom prst="rect">
            <a:avLst/>
          </a:prstGeom>
        </p:spPr>
      </p:pic>
    </p:spTree>
    <p:extLst>
      <p:ext uri="{BB962C8B-B14F-4D97-AF65-F5344CB8AC3E}">
        <p14:creationId xmlns:p14="http://schemas.microsoft.com/office/powerpoint/2010/main" val="3478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Dense Layers </a:t>
            </a:r>
            <a:endParaRPr lang="en-US" dirty="0"/>
          </a:p>
        </p:txBody>
      </p:sp>
      <p:sp>
        <p:nvSpPr>
          <p:cNvPr id="4" name="Footer Placeholder 3"/>
          <p:cNvSpPr>
            <a:spLocks noGrp="1"/>
          </p:cNvSpPr>
          <p:nvPr>
            <p:ph type="ftr" sz="quarter" idx="11"/>
          </p:nvPr>
        </p:nvSpPr>
        <p:spPr/>
        <p:txBody>
          <a:bodyPr/>
          <a:lstStyle/>
          <a:p>
            <a:r>
              <a:rPr lang="en-US" smtClean="0"/>
              <a:t>davidsasson.info</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635" y="2172219"/>
            <a:ext cx="7734302" cy="4184131"/>
          </a:xfrm>
          <a:prstGeom prst="rect">
            <a:avLst/>
          </a:prstGeom>
        </p:spPr>
      </p:pic>
      <p:sp>
        <p:nvSpPr>
          <p:cNvPr id="6" name="Content Placeholder 2"/>
          <p:cNvSpPr>
            <a:spLocks noGrp="1"/>
          </p:cNvSpPr>
          <p:nvPr>
            <p:ph idx="1"/>
          </p:nvPr>
        </p:nvSpPr>
        <p:spPr>
          <a:xfrm>
            <a:off x="838200" y="1498060"/>
            <a:ext cx="10515600" cy="4678903"/>
          </a:xfrm>
        </p:spPr>
        <p:txBody>
          <a:bodyPr/>
          <a:lstStyle/>
          <a:p>
            <a:pPr marL="0" indent="0">
              <a:buNone/>
            </a:pPr>
            <a:r>
              <a:rPr lang="en-US" dirty="0"/>
              <a:t>linked connections between artificial </a:t>
            </a:r>
            <a:r>
              <a:rPr lang="en-US" dirty="0" smtClean="0"/>
              <a:t>neurons</a:t>
            </a:r>
            <a:endParaRPr lang="en-US" dirty="0"/>
          </a:p>
        </p:txBody>
      </p:sp>
    </p:spTree>
    <p:extLst>
      <p:ext uri="{BB962C8B-B14F-4D97-AF65-F5344CB8AC3E}">
        <p14:creationId xmlns:p14="http://schemas.microsoft.com/office/powerpoint/2010/main" val="126685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Dropout </a:t>
            </a:r>
            <a:endParaRPr lang="en-US" dirty="0"/>
          </a:p>
        </p:txBody>
      </p:sp>
      <p:sp>
        <p:nvSpPr>
          <p:cNvPr id="4" name="Footer Placeholder 3"/>
          <p:cNvSpPr>
            <a:spLocks noGrp="1"/>
          </p:cNvSpPr>
          <p:nvPr>
            <p:ph type="ftr" sz="quarter" idx="11"/>
          </p:nvPr>
        </p:nvSpPr>
        <p:spPr/>
        <p:txBody>
          <a:bodyPr/>
          <a:lstStyle/>
          <a:p>
            <a:r>
              <a:rPr lang="en-US" smtClean="0"/>
              <a:t>davidsasson.info</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970" y="1870075"/>
            <a:ext cx="8638162" cy="4302533"/>
          </a:xfrm>
          <a:prstGeom prst="rect">
            <a:avLst/>
          </a:prstGeom>
        </p:spPr>
      </p:pic>
      <p:sp>
        <p:nvSpPr>
          <p:cNvPr id="6" name="Content Placeholder 2"/>
          <p:cNvSpPr>
            <a:spLocks noGrp="1"/>
          </p:cNvSpPr>
          <p:nvPr>
            <p:ph idx="1"/>
          </p:nvPr>
        </p:nvSpPr>
        <p:spPr>
          <a:xfrm>
            <a:off x="838200" y="1322962"/>
            <a:ext cx="10515600" cy="4854001"/>
          </a:xfrm>
        </p:spPr>
        <p:txBody>
          <a:bodyPr/>
          <a:lstStyle/>
          <a:p>
            <a:pPr marL="0" indent="0">
              <a:buNone/>
            </a:pPr>
            <a:r>
              <a:rPr lang="en-US" dirty="0" smtClean="0"/>
              <a:t>percentage </a:t>
            </a:r>
            <a:r>
              <a:rPr lang="en-US" dirty="0"/>
              <a:t>of how much of the model to randomly kill off</a:t>
            </a:r>
          </a:p>
        </p:txBody>
      </p:sp>
    </p:spTree>
    <p:extLst>
      <p:ext uri="{BB962C8B-B14F-4D97-AF65-F5344CB8AC3E}">
        <p14:creationId xmlns:p14="http://schemas.microsoft.com/office/powerpoint/2010/main" val="1374938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0108" y="775039"/>
            <a:ext cx="9731784" cy="4890222"/>
          </a:xfrm>
        </p:spPr>
      </p:pic>
      <p:sp>
        <p:nvSpPr>
          <p:cNvPr id="4" name="Footer Placeholder 3"/>
          <p:cNvSpPr>
            <a:spLocks noGrp="1"/>
          </p:cNvSpPr>
          <p:nvPr>
            <p:ph type="ftr" sz="quarter" idx="11"/>
          </p:nvPr>
        </p:nvSpPr>
        <p:spPr/>
        <p:txBody>
          <a:bodyPr/>
          <a:lstStyle/>
          <a:p>
            <a:r>
              <a:rPr lang="en-US" smtClean="0"/>
              <a:t>davidsasson.info</a:t>
            </a:r>
            <a:endParaRPr lang="en-US" dirty="0"/>
          </a:p>
        </p:txBody>
      </p:sp>
    </p:spTree>
    <p:extLst>
      <p:ext uri="{BB962C8B-B14F-4D97-AF65-F5344CB8AC3E}">
        <p14:creationId xmlns:p14="http://schemas.microsoft.com/office/powerpoint/2010/main" val="11869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 from Brooklyn</a:t>
            </a:r>
            <a:endParaRPr lang="en-US" dirty="0"/>
          </a:p>
        </p:txBody>
      </p:sp>
      <p:sp>
        <p:nvSpPr>
          <p:cNvPr id="3" name="Content Placeholder 2"/>
          <p:cNvSpPr>
            <a:spLocks noGrp="1"/>
          </p:cNvSpPr>
          <p:nvPr>
            <p:ph idx="1"/>
          </p:nvPr>
        </p:nvSpPr>
        <p:spPr/>
        <p:txBody>
          <a:bodyPr/>
          <a:lstStyle/>
          <a:p>
            <a:pPr marL="0" indent="0">
              <a:buNone/>
            </a:pPr>
            <a:r>
              <a:rPr lang="en-US" dirty="0" smtClean="0"/>
              <a:t>“NYC is the best city in the world” </a:t>
            </a:r>
            <a:r>
              <a:rPr lang="mr-IN" dirty="0" smtClean="0"/>
              <a:t>–</a:t>
            </a:r>
            <a:r>
              <a:rPr lang="en-US" dirty="0" smtClean="0"/>
              <a:t> every New Yorker</a:t>
            </a:r>
            <a:endParaRPr lang="en-US" dirty="0"/>
          </a:p>
        </p:txBody>
      </p:sp>
      <p:sp>
        <p:nvSpPr>
          <p:cNvPr id="5" name="Footer Placeholder 4"/>
          <p:cNvSpPr>
            <a:spLocks noGrp="1"/>
          </p:cNvSpPr>
          <p:nvPr>
            <p:ph type="ftr" sz="quarter" idx="11"/>
          </p:nvPr>
        </p:nvSpPr>
        <p:spPr/>
        <p:txBody>
          <a:bodyPr/>
          <a:lstStyle/>
          <a:p>
            <a:r>
              <a:rPr lang="en-US" smtClean="0"/>
              <a:t>davidsasson.info</a:t>
            </a:r>
            <a:endParaRPr lang="en-US" dirty="0"/>
          </a:p>
        </p:txBody>
      </p:sp>
      <p:pic>
        <p:nvPicPr>
          <p:cNvPr id="6" name="Picture 5"/>
          <p:cNvPicPr>
            <a:picLocks noChangeAspect="1"/>
          </p:cNvPicPr>
          <p:nvPr/>
        </p:nvPicPr>
        <p:blipFill>
          <a:blip r:embed="rId3"/>
          <a:stretch>
            <a:fillRect/>
          </a:stretch>
        </p:blipFill>
        <p:spPr>
          <a:xfrm>
            <a:off x="7397910" y="2898469"/>
            <a:ext cx="3819096" cy="2541435"/>
          </a:xfrm>
          <a:prstGeom prst="rect">
            <a:avLst/>
          </a:prstGeom>
        </p:spPr>
      </p:pic>
      <p:pic>
        <p:nvPicPr>
          <p:cNvPr id="7" name="Picture 6"/>
          <p:cNvPicPr>
            <a:picLocks noChangeAspect="1"/>
          </p:cNvPicPr>
          <p:nvPr/>
        </p:nvPicPr>
        <p:blipFill>
          <a:blip r:embed="rId4"/>
          <a:stretch>
            <a:fillRect/>
          </a:stretch>
        </p:blipFill>
        <p:spPr>
          <a:xfrm>
            <a:off x="388748" y="2898469"/>
            <a:ext cx="5930015" cy="2541435"/>
          </a:xfrm>
          <a:prstGeom prst="rect">
            <a:avLst/>
          </a:prstGeom>
        </p:spPr>
      </p:pic>
    </p:spTree>
    <p:extLst>
      <p:ext uri="{BB962C8B-B14F-4D97-AF65-F5344CB8AC3E}">
        <p14:creationId xmlns:p14="http://schemas.microsoft.com/office/powerpoint/2010/main" val="87448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WTF is a GRU?</a:t>
            </a:r>
            <a:endParaRPr lang="en-US" dirty="0"/>
          </a:p>
        </p:txBody>
      </p:sp>
      <p:sp>
        <p:nvSpPr>
          <p:cNvPr id="3" name="Content Placeholder 2"/>
          <p:cNvSpPr>
            <a:spLocks noGrp="1"/>
          </p:cNvSpPr>
          <p:nvPr>
            <p:ph idx="1"/>
          </p:nvPr>
        </p:nvSpPr>
        <p:spPr/>
        <p:txBody>
          <a:bodyPr/>
          <a:lstStyle/>
          <a:p>
            <a:pPr marL="0" indent="0">
              <a:buNone/>
            </a:pPr>
            <a:r>
              <a:rPr lang="en-US" dirty="0" smtClean="0"/>
              <a:t>“Gated </a:t>
            </a:r>
            <a:r>
              <a:rPr lang="en-US" dirty="0"/>
              <a:t>Recurrent Units (GRU) are a variation on Long Short Term Memory (LSTM) recurrent neural networks. Both LSTM and GRU networks have additional parameters that control when and how their memory is updated</a:t>
            </a:r>
            <a:r>
              <a:rPr lang="en-US" dirty="0" smtClean="0"/>
              <a:t>. Both </a:t>
            </a:r>
            <a:r>
              <a:rPr lang="en-US" dirty="0"/>
              <a:t>GRU and LSTM networks can capture both long and short term dependencies in sequences, but GRU networks involve less parameters and so are faster to train</a:t>
            </a:r>
            <a:r>
              <a:rPr lang="en-US" dirty="0" smtClean="0"/>
              <a:t>. Conceptually</a:t>
            </a:r>
            <a:r>
              <a:rPr lang="en-US" dirty="0"/>
              <a:t>, a GRU network has a reset and forget "gate" that helps ensure its memory doesn't get taken over by tracking short term dependencies. The network learns how to use its gates to protect its memory so that it's able to make longer term predictions</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davidsasson.info</a:t>
            </a:r>
            <a:endParaRPr lang="en-US" dirty="0"/>
          </a:p>
        </p:txBody>
      </p:sp>
    </p:spTree>
    <p:extLst>
      <p:ext uri="{BB962C8B-B14F-4D97-AF65-F5344CB8AC3E}">
        <p14:creationId xmlns:p14="http://schemas.microsoft.com/office/powerpoint/2010/main" val="22001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not helpful</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008" y="1420815"/>
            <a:ext cx="9015984" cy="4502669"/>
          </a:xfrm>
          <a:prstGeom prst="rect">
            <a:avLst/>
          </a:prstGeom>
        </p:spPr>
      </p:pic>
    </p:spTree>
    <p:extLst>
      <p:ext uri="{BB962C8B-B14F-4D97-AF65-F5344CB8AC3E}">
        <p14:creationId xmlns:p14="http://schemas.microsoft.com/office/powerpoint/2010/main" val="97425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better</a:t>
            </a:r>
            <a:endParaRPr lang="en-US" dirty="0"/>
          </a:p>
        </p:txBody>
      </p:sp>
      <p:sp>
        <p:nvSpPr>
          <p:cNvPr id="4" name="Footer Placeholder 3"/>
          <p:cNvSpPr>
            <a:spLocks noGrp="1"/>
          </p:cNvSpPr>
          <p:nvPr>
            <p:ph type="ftr" sz="quarter" idx="11"/>
          </p:nvPr>
        </p:nvSpPr>
        <p:spPr/>
        <p:txBody>
          <a:bodyPr/>
          <a:lstStyle/>
          <a:p>
            <a:r>
              <a:rPr lang="en-US" smtClean="0"/>
              <a:t>davidsasson.info</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2472" y="1544384"/>
            <a:ext cx="6818376" cy="4588366"/>
          </a:xfrm>
          <a:prstGeom prst="rect">
            <a:avLst/>
          </a:prstGeom>
        </p:spPr>
      </p:pic>
    </p:spTree>
    <p:extLst>
      <p:ext uri="{BB962C8B-B14F-4D97-AF65-F5344CB8AC3E}">
        <p14:creationId xmlns:p14="http://schemas.microsoft.com/office/powerpoint/2010/main" val="169157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Reframe the question</a:t>
            </a:r>
            <a:endParaRPr lang="en-US" dirty="0"/>
          </a:p>
        </p:txBody>
      </p:sp>
      <p:sp>
        <p:nvSpPr>
          <p:cNvPr id="3" name="Content Placeholder 2"/>
          <p:cNvSpPr>
            <a:spLocks noGrp="1"/>
          </p:cNvSpPr>
          <p:nvPr>
            <p:ph idx="1"/>
          </p:nvPr>
        </p:nvSpPr>
        <p:spPr/>
        <p:txBody>
          <a:bodyPr/>
          <a:lstStyle/>
          <a:p>
            <a:r>
              <a:rPr lang="en-US" dirty="0" smtClean="0"/>
              <a:t>Why do they exist?</a:t>
            </a:r>
          </a:p>
          <a:p>
            <a:r>
              <a:rPr lang="en-US" b="1" dirty="0" smtClean="0"/>
              <a:t>Solution to the Vanishing </a:t>
            </a:r>
            <a:r>
              <a:rPr lang="en-US" b="1" dirty="0" smtClean="0"/>
              <a:t>Gradient Problem</a:t>
            </a:r>
          </a:p>
          <a:p>
            <a:r>
              <a:rPr lang="en-US" dirty="0" smtClean="0"/>
              <a:t>For more info see Ian Longfellow’s book on Deep Learning</a:t>
            </a:r>
            <a:endParaRPr lang="en-US" dirty="0"/>
          </a:p>
        </p:txBody>
      </p:sp>
      <p:sp>
        <p:nvSpPr>
          <p:cNvPr id="4" name="Footer Placeholder 3"/>
          <p:cNvSpPr>
            <a:spLocks noGrp="1"/>
          </p:cNvSpPr>
          <p:nvPr>
            <p:ph type="ftr" sz="quarter" idx="11"/>
          </p:nvPr>
        </p:nvSpPr>
        <p:spPr/>
        <p:txBody>
          <a:bodyPr/>
          <a:lstStyle/>
          <a:p>
            <a:r>
              <a:rPr lang="en-US" smtClean="0"/>
              <a:t>davidsasson.info</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008" y="3467038"/>
            <a:ext cx="6260268" cy="2709925"/>
          </a:xfrm>
          <a:prstGeom prst="rect">
            <a:avLst/>
          </a:prstGeom>
        </p:spPr>
      </p:pic>
    </p:spTree>
    <p:extLst>
      <p:ext uri="{BB962C8B-B14F-4D97-AF65-F5344CB8AC3E}">
        <p14:creationId xmlns:p14="http://schemas.microsoft.com/office/powerpoint/2010/main" val="35853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Calculus!</a:t>
            </a:r>
            <a:endParaRPr lang="en-US" dirty="0"/>
          </a:p>
        </p:txBody>
      </p:sp>
      <p:sp>
        <p:nvSpPr>
          <p:cNvPr id="4" name="Footer Placeholder 3"/>
          <p:cNvSpPr>
            <a:spLocks noGrp="1"/>
          </p:cNvSpPr>
          <p:nvPr>
            <p:ph type="ftr" sz="quarter" idx="11"/>
          </p:nvPr>
        </p:nvSpPr>
        <p:spPr/>
        <p:txBody>
          <a:bodyPr/>
          <a:lstStyle/>
          <a:p>
            <a:r>
              <a:rPr lang="en-US" smtClean="0"/>
              <a:t>davidsasson.info</a:t>
            </a:r>
            <a:endParaRPr lang="en-US" dirty="0"/>
          </a:p>
        </p:txBody>
      </p:sp>
      <p:pic>
        <p:nvPicPr>
          <p:cNvPr id="6"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0509" y="1027906"/>
            <a:ext cx="7317412" cy="4782452"/>
          </a:xfrm>
        </p:spPr>
      </p:pic>
      <p:sp>
        <p:nvSpPr>
          <p:cNvPr id="7" name="Title 1"/>
          <p:cNvSpPr txBox="1">
            <a:spLocks/>
          </p:cNvSpPr>
          <p:nvPr/>
        </p:nvSpPr>
        <p:spPr>
          <a:xfrm>
            <a:off x="58366" y="2236680"/>
            <a:ext cx="5933872" cy="10501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a:lstStyle>
          <a:p>
            <a:r>
              <a:rPr lang="en-US" sz="3300" dirty="0" smtClean="0"/>
              <a:t>”Stochastic Gradient Descent”</a:t>
            </a:r>
            <a:endParaRPr lang="en-US" sz="3300" dirty="0"/>
          </a:p>
        </p:txBody>
      </p:sp>
      <p:sp>
        <p:nvSpPr>
          <p:cNvPr id="9" name="Title 1"/>
          <p:cNvSpPr txBox="1">
            <a:spLocks/>
          </p:cNvSpPr>
          <p:nvPr/>
        </p:nvSpPr>
        <p:spPr>
          <a:xfrm>
            <a:off x="676220" y="3286868"/>
            <a:ext cx="4629259" cy="1807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a:lstStyle>
          <a:p>
            <a:r>
              <a:rPr lang="en-US" sz="3300" dirty="0" smtClean="0"/>
              <a:t>Going down a math mountain randomly</a:t>
            </a:r>
            <a:endParaRPr lang="en-US" sz="3300" dirty="0"/>
          </a:p>
        </p:txBody>
      </p:sp>
    </p:spTree>
    <p:extLst>
      <p:ext uri="{BB962C8B-B14F-4D97-AF65-F5344CB8AC3E}">
        <p14:creationId xmlns:p14="http://schemas.microsoft.com/office/powerpoint/2010/main" val="117153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davidsasson.info</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7437" y="448309"/>
            <a:ext cx="6610939" cy="423164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002" y="4679950"/>
            <a:ext cx="7543800" cy="1676400"/>
          </a:xfrm>
          <a:prstGeom prst="rect">
            <a:avLst/>
          </a:prstGeom>
        </p:spPr>
      </p:pic>
      <p:sp>
        <p:nvSpPr>
          <p:cNvPr id="8" name="Title 1"/>
          <p:cNvSpPr>
            <a:spLocks noGrp="1"/>
          </p:cNvSpPr>
          <p:nvPr>
            <p:ph type="title"/>
          </p:nvPr>
        </p:nvSpPr>
        <p:spPr>
          <a:xfrm>
            <a:off x="548802" y="2057738"/>
            <a:ext cx="3200400" cy="1325563"/>
          </a:xfrm>
        </p:spPr>
        <p:txBody>
          <a:bodyPr>
            <a:normAutofit/>
          </a:bodyPr>
          <a:lstStyle/>
          <a:p>
            <a:r>
              <a:rPr lang="en-US" dirty="0" smtClean="0"/>
              <a:t>This is disgusting </a:t>
            </a:r>
            <a:endParaRPr lang="en-US" dirty="0"/>
          </a:p>
        </p:txBody>
      </p:sp>
    </p:spTree>
    <p:extLst>
      <p:ext uri="{BB962C8B-B14F-4D97-AF65-F5344CB8AC3E}">
        <p14:creationId xmlns:p14="http://schemas.microsoft.com/office/powerpoint/2010/main" val="170467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4" name="Footer Placeholder 3"/>
          <p:cNvSpPr>
            <a:spLocks noGrp="1"/>
          </p:cNvSpPr>
          <p:nvPr>
            <p:ph type="ftr" sz="quarter" idx="11"/>
          </p:nvPr>
        </p:nvSpPr>
        <p:spPr/>
        <p:txBody>
          <a:bodyPr/>
          <a:lstStyle/>
          <a:p>
            <a:r>
              <a:rPr lang="en-US" smtClean="0"/>
              <a:t>davidsasson.info</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242" y="1639283"/>
            <a:ext cx="6089515" cy="4717067"/>
          </a:xfrm>
          <a:prstGeom prst="rect">
            <a:avLst/>
          </a:prstGeom>
        </p:spPr>
      </p:pic>
    </p:spTree>
    <p:extLst>
      <p:ext uri="{BB962C8B-B14F-4D97-AF65-F5344CB8AC3E}">
        <p14:creationId xmlns:p14="http://schemas.microsoft.com/office/powerpoint/2010/main" val="163144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davidsasson.info</a:t>
            </a:r>
            <a:endParaRPr lang="en-US" dirty="0"/>
          </a:p>
        </p:txBody>
      </p:sp>
      <p:sp>
        <p:nvSpPr>
          <p:cNvPr id="6" name="Title 1"/>
          <p:cNvSpPr>
            <a:spLocks noGrp="1"/>
          </p:cNvSpPr>
          <p:nvPr>
            <p:ph type="title"/>
          </p:nvPr>
        </p:nvSpPr>
        <p:spPr>
          <a:xfrm>
            <a:off x="838200" y="365125"/>
            <a:ext cx="10515600" cy="1325563"/>
          </a:xfrm>
        </p:spPr>
        <p:txBody>
          <a:bodyPr/>
          <a:lstStyle/>
          <a:p>
            <a:r>
              <a:rPr lang="en-US" dirty="0" smtClean="0"/>
              <a:t>Back-propagation</a:t>
            </a:r>
            <a:endParaRPr lang="en-US" dirty="0"/>
          </a:p>
        </p:txBody>
      </p:sp>
      <p:sp>
        <p:nvSpPr>
          <p:cNvPr id="9" name="Content Placeholder 2"/>
          <p:cNvSpPr>
            <a:spLocks noGrp="1"/>
          </p:cNvSpPr>
          <p:nvPr>
            <p:ph idx="1"/>
          </p:nvPr>
        </p:nvSpPr>
        <p:spPr>
          <a:xfrm>
            <a:off x="838200" y="1825625"/>
            <a:ext cx="10515600" cy="4351338"/>
          </a:xfrm>
        </p:spPr>
        <p:txBody>
          <a:bodyPr>
            <a:normAutofit lnSpcReduction="10000"/>
          </a:bodyPr>
          <a:lstStyle/>
          <a:p>
            <a:r>
              <a:rPr lang="en-US" dirty="0"/>
              <a:t>moving backward in the </a:t>
            </a:r>
            <a:r>
              <a:rPr lang="en-US" dirty="0" smtClean="0"/>
              <a:t>network</a:t>
            </a:r>
          </a:p>
          <a:p>
            <a:r>
              <a:rPr lang="en-US" dirty="0"/>
              <a:t>u</a:t>
            </a:r>
            <a:r>
              <a:rPr lang="en-US" dirty="0" smtClean="0"/>
              <a:t>pdating weights</a:t>
            </a:r>
          </a:p>
          <a:p>
            <a:r>
              <a:rPr lang="en-US" dirty="0"/>
              <a:t>a</a:t>
            </a:r>
            <a:r>
              <a:rPr lang="en-US" dirty="0" smtClean="0"/>
              <a:t>s </a:t>
            </a:r>
            <a:r>
              <a:rPr lang="en-US" dirty="0"/>
              <a:t>we keep on adding </a:t>
            </a:r>
            <a:r>
              <a:rPr lang="en-US" dirty="0" smtClean="0"/>
              <a:t>hidden </a:t>
            </a:r>
            <a:r>
              <a:rPr lang="en-US" dirty="0"/>
              <a:t>layers </a:t>
            </a:r>
            <a:endParaRPr lang="en-US" dirty="0" smtClean="0"/>
          </a:p>
          <a:p>
            <a:pPr lvl="1"/>
            <a:r>
              <a:rPr lang="en-US" dirty="0" smtClean="0"/>
              <a:t>the </a:t>
            </a:r>
            <a:r>
              <a:rPr lang="en-US" dirty="0"/>
              <a:t>learning speed </a:t>
            </a:r>
            <a:r>
              <a:rPr lang="en-US" dirty="0" smtClean="0"/>
              <a:t>of network is faster</a:t>
            </a:r>
          </a:p>
          <a:p>
            <a:pPr lvl="1"/>
            <a:r>
              <a:rPr lang="en-US" dirty="0" smtClean="0"/>
              <a:t>calculating </a:t>
            </a:r>
            <a:r>
              <a:rPr lang="en-US" dirty="0"/>
              <a:t>gradients of loss </a:t>
            </a:r>
            <a:r>
              <a:rPr lang="en-US" dirty="0" smtClean="0"/>
              <a:t>(error</a:t>
            </a:r>
            <a:r>
              <a:rPr lang="en-US" dirty="0"/>
              <a:t>) with respect to the </a:t>
            </a:r>
            <a:r>
              <a:rPr lang="en-US" dirty="0" smtClean="0"/>
              <a:t>weights is </a:t>
            </a:r>
            <a:r>
              <a:rPr lang="en-US" dirty="0"/>
              <a:t>faster </a:t>
            </a:r>
          </a:p>
          <a:p>
            <a:r>
              <a:rPr lang="en-US" dirty="0" smtClean="0"/>
              <a:t>neurons in earlier </a:t>
            </a:r>
            <a:r>
              <a:rPr lang="en-US" dirty="0"/>
              <a:t>layers learn </a:t>
            </a:r>
            <a:r>
              <a:rPr lang="en-US" dirty="0" smtClean="0"/>
              <a:t>slower than layers closer to the output</a:t>
            </a:r>
          </a:p>
          <a:p>
            <a:r>
              <a:rPr lang="en-US" dirty="0" smtClean="0"/>
              <a:t>earlier </a:t>
            </a:r>
            <a:r>
              <a:rPr lang="en-US" dirty="0"/>
              <a:t>layers in the network are slowest to </a:t>
            </a:r>
            <a:r>
              <a:rPr lang="en-US" dirty="0" smtClean="0"/>
              <a:t>train</a:t>
            </a:r>
          </a:p>
          <a:p>
            <a:r>
              <a:rPr lang="en-US" dirty="0"/>
              <a:t>e</a:t>
            </a:r>
            <a:r>
              <a:rPr lang="en-US" dirty="0" smtClean="0"/>
              <a:t>ach weight gradient tend </a:t>
            </a:r>
            <a:r>
              <a:rPr lang="en-US" dirty="0"/>
              <a:t>to get smaller and smaller as we keep on moving backward in the </a:t>
            </a:r>
            <a:r>
              <a:rPr lang="en-US" dirty="0" smtClean="0"/>
              <a:t>network</a:t>
            </a:r>
            <a:endParaRPr lang="en-US" dirty="0"/>
          </a:p>
        </p:txBody>
      </p:sp>
    </p:spTree>
    <p:extLst>
      <p:ext uri="{BB962C8B-B14F-4D97-AF65-F5344CB8AC3E}">
        <p14:creationId xmlns:p14="http://schemas.microsoft.com/office/powerpoint/2010/main" val="48924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Artificial Intelligence</a:t>
            </a:r>
            <a:endParaRPr lang="en-US" i="1" dirty="0"/>
          </a:p>
        </p:txBody>
      </p:sp>
      <p:sp>
        <p:nvSpPr>
          <p:cNvPr id="4" name="Footer Placeholder 3"/>
          <p:cNvSpPr>
            <a:spLocks noGrp="1"/>
          </p:cNvSpPr>
          <p:nvPr>
            <p:ph type="ftr" sz="quarter" idx="11"/>
          </p:nvPr>
        </p:nvSpPr>
        <p:spPr/>
        <p:txBody>
          <a:bodyPr/>
          <a:lstStyle/>
          <a:p>
            <a:r>
              <a:rPr lang="en-US" smtClean="0"/>
              <a:t>davidsasson.info</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726" y="2053617"/>
            <a:ext cx="9067800" cy="3594100"/>
          </a:xfrm>
          <a:prstGeom prst="rect">
            <a:avLst/>
          </a:prstGeom>
        </p:spPr>
      </p:pic>
    </p:spTree>
    <p:extLst>
      <p:ext uri="{BB962C8B-B14F-4D97-AF65-F5344CB8AC3E}">
        <p14:creationId xmlns:p14="http://schemas.microsoft.com/office/powerpoint/2010/main" val="4044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B5173A-35E0-1045-B86D-F9205A994E2C}"/>
              </a:ext>
            </a:extLst>
          </p:cNvPr>
          <p:cNvSpPr>
            <a:spLocks noGrp="1"/>
          </p:cNvSpPr>
          <p:nvPr>
            <p:ph type="title"/>
          </p:nvPr>
        </p:nvSpPr>
        <p:spPr/>
        <p:txBody>
          <a:bodyPr/>
          <a:lstStyle/>
          <a:p>
            <a:r>
              <a:rPr lang="en-US" dirty="0">
                <a:latin typeface="Arial" charset="0"/>
                <a:ea typeface="Arial" charset="0"/>
                <a:cs typeface="Arial" charset="0"/>
              </a:rPr>
              <a:t>Cohort</a:t>
            </a:r>
          </a:p>
        </p:txBody>
      </p:sp>
      <p:sp>
        <p:nvSpPr>
          <p:cNvPr id="3" name="Content Placeholder 2">
            <a:extLst>
              <a:ext uri="{FF2B5EF4-FFF2-40B4-BE49-F238E27FC236}">
                <a16:creationId xmlns:a16="http://schemas.microsoft.com/office/drawing/2014/main" xmlns="" id="{ED5B3989-341E-F240-BBC1-130B1835FFCD}"/>
              </a:ext>
            </a:extLst>
          </p:cNvPr>
          <p:cNvSpPr>
            <a:spLocks noGrp="1"/>
          </p:cNvSpPr>
          <p:nvPr>
            <p:ph idx="1"/>
          </p:nvPr>
        </p:nvSpPr>
        <p:spPr/>
        <p:txBody>
          <a:bodyPr/>
          <a:lstStyle/>
          <a:p>
            <a:r>
              <a:rPr lang="en-US" dirty="0">
                <a:latin typeface="Arial" charset="0"/>
                <a:ea typeface="Arial" charset="0"/>
                <a:cs typeface="Arial" charset="0"/>
              </a:rPr>
              <a:t>Exclude patients &lt;16 years of age</a:t>
            </a:r>
          </a:p>
          <a:p>
            <a:r>
              <a:rPr lang="en-US" dirty="0">
                <a:latin typeface="Arial" charset="0"/>
                <a:ea typeface="Arial" charset="0"/>
                <a:cs typeface="Arial" charset="0"/>
              </a:rPr>
              <a:t>1,301 ICU stays</a:t>
            </a:r>
          </a:p>
          <a:p>
            <a:r>
              <a:rPr lang="en-US" dirty="0">
                <a:latin typeface="Arial" charset="0"/>
                <a:ea typeface="Arial" charset="0"/>
                <a:cs typeface="Arial" charset="0"/>
              </a:rPr>
              <a:t>Test set was 20% of data</a:t>
            </a:r>
          </a:p>
          <a:p>
            <a:r>
              <a:rPr lang="en-US" dirty="0">
                <a:latin typeface="Arial" charset="0"/>
                <a:ea typeface="Arial" charset="0"/>
                <a:cs typeface="Arial" charset="0"/>
              </a:rPr>
              <a:t>Remaining 80% further split into train/validation 90%/10%</a:t>
            </a:r>
          </a:p>
        </p:txBody>
      </p:sp>
      <p:sp>
        <p:nvSpPr>
          <p:cNvPr id="5" name="Footer Placeholder 4"/>
          <p:cNvSpPr>
            <a:spLocks noGrp="1"/>
          </p:cNvSpPr>
          <p:nvPr>
            <p:ph type="ftr" sz="quarter" idx="11"/>
          </p:nvPr>
        </p:nvSpPr>
        <p:spPr/>
        <p:txBody>
          <a:bodyPr/>
          <a:lstStyle/>
          <a:p>
            <a:r>
              <a:rPr lang="en-US" smtClean="0"/>
              <a:t>davidsasson.info</a:t>
            </a:r>
            <a:endParaRPr lang="en-US"/>
          </a:p>
        </p:txBody>
      </p:sp>
    </p:spTree>
    <p:extLst>
      <p:ext uri="{BB962C8B-B14F-4D97-AF65-F5344CB8AC3E}">
        <p14:creationId xmlns:p14="http://schemas.microsoft.com/office/powerpoint/2010/main" val="57603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for inviting me</a:t>
            </a:r>
            <a:endParaRPr lang="en-US" dirty="0"/>
          </a:p>
        </p:txBody>
      </p:sp>
      <p:sp>
        <p:nvSpPr>
          <p:cNvPr id="3" name="Content Placeholder 2"/>
          <p:cNvSpPr>
            <a:spLocks noGrp="1"/>
          </p:cNvSpPr>
          <p:nvPr>
            <p:ph idx="1"/>
          </p:nvPr>
        </p:nvSpPr>
        <p:spPr/>
        <p:txBody>
          <a:bodyPr/>
          <a:lstStyle/>
          <a:p>
            <a:pPr marL="0" indent="0">
              <a:buNone/>
            </a:pPr>
            <a:r>
              <a:rPr lang="en-US" dirty="0" err="1" smtClean="0"/>
              <a:t>Pinoys</a:t>
            </a:r>
            <a:r>
              <a:rPr lang="en-US" dirty="0" smtClean="0"/>
              <a:t> know to live!</a:t>
            </a:r>
            <a:endParaRPr lang="en-US" dirty="0"/>
          </a:p>
        </p:txBody>
      </p:sp>
      <p:sp>
        <p:nvSpPr>
          <p:cNvPr id="5" name="Footer Placeholder 4"/>
          <p:cNvSpPr>
            <a:spLocks noGrp="1"/>
          </p:cNvSpPr>
          <p:nvPr>
            <p:ph type="ftr" sz="quarter" idx="11"/>
          </p:nvPr>
        </p:nvSpPr>
        <p:spPr/>
        <p:txBody>
          <a:bodyPr/>
          <a:lstStyle/>
          <a:p>
            <a:r>
              <a:rPr lang="en-US" smtClean="0"/>
              <a:t>davidsasson.info</a:t>
            </a:r>
            <a:endParaRPr lang="en-US" dirty="0"/>
          </a:p>
        </p:txBody>
      </p:sp>
      <p:pic>
        <p:nvPicPr>
          <p:cNvPr id="7" name="Picture 2" descr="mage result for philippines co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719" y="2673610"/>
            <a:ext cx="4333316" cy="31919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096000" y="2673610"/>
            <a:ext cx="5674582" cy="3191952"/>
          </a:xfrm>
          <a:prstGeom prst="rect">
            <a:avLst/>
          </a:prstGeom>
        </p:spPr>
      </p:pic>
    </p:spTree>
    <p:extLst>
      <p:ext uri="{BB962C8B-B14F-4D97-AF65-F5344CB8AC3E}">
        <p14:creationId xmlns:p14="http://schemas.microsoft.com/office/powerpoint/2010/main" val="15856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FE7128-46B4-E044-95D7-673023C9ACED}"/>
              </a:ext>
            </a:extLst>
          </p:cNvPr>
          <p:cNvSpPr>
            <a:spLocks noGrp="1"/>
          </p:cNvSpPr>
          <p:nvPr>
            <p:ph type="title"/>
          </p:nvPr>
        </p:nvSpPr>
        <p:spPr/>
        <p:txBody>
          <a:bodyPr/>
          <a:lstStyle/>
          <a:p>
            <a:r>
              <a:rPr lang="en-US" dirty="0">
                <a:latin typeface="Arial" charset="0"/>
                <a:ea typeface="Arial" charset="0"/>
                <a:cs typeface="Arial" charset="0"/>
              </a:rPr>
              <a:t>Feature Extraction</a:t>
            </a:r>
          </a:p>
        </p:txBody>
      </p:sp>
      <p:sp>
        <p:nvSpPr>
          <p:cNvPr id="3" name="Content Placeholder 2">
            <a:extLst>
              <a:ext uri="{FF2B5EF4-FFF2-40B4-BE49-F238E27FC236}">
                <a16:creationId xmlns:a16="http://schemas.microsoft.com/office/drawing/2014/main" xmlns="" id="{07FEFBCD-C58B-A148-B57E-FAD4F33C6C38}"/>
              </a:ext>
            </a:extLst>
          </p:cNvPr>
          <p:cNvSpPr>
            <a:spLocks noGrp="1"/>
          </p:cNvSpPr>
          <p:nvPr>
            <p:ph idx="1"/>
          </p:nvPr>
        </p:nvSpPr>
        <p:spPr/>
        <p:txBody>
          <a:bodyPr/>
          <a:lstStyle/>
          <a:p>
            <a:r>
              <a:rPr lang="en-US" dirty="0">
                <a:latin typeface="Arial" charset="0"/>
                <a:ea typeface="Arial" charset="0"/>
                <a:cs typeface="Arial" charset="0"/>
              </a:rPr>
              <a:t>Static: Direct pull from materialized views</a:t>
            </a:r>
          </a:p>
          <a:p>
            <a:pPr lvl="1"/>
            <a:r>
              <a:rPr lang="en-US" dirty="0">
                <a:latin typeface="Arial" charset="0"/>
                <a:ea typeface="Arial" charset="0"/>
                <a:cs typeface="Arial" charset="0"/>
              </a:rPr>
              <a:t>Demographics</a:t>
            </a:r>
          </a:p>
          <a:p>
            <a:pPr lvl="1"/>
            <a:r>
              <a:rPr lang="en-US" dirty="0">
                <a:latin typeface="Arial" charset="0"/>
                <a:ea typeface="Arial" charset="0"/>
                <a:cs typeface="Arial" charset="0"/>
              </a:rPr>
              <a:t>Baseline illness severity on day 1 (OASIS score)</a:t>
            </a:r>
          </a:p>
          <a:p>
            <a:pPr lvl="1"/>
            <a:r>
              <a:rPr lang="en-US" dirty="0">
                <a:latin typeface="Arial" charset="0"/>
                <a:ea typeface="Arial" charset="0"/>
                <a:cs typeface="Arial" charset="0"/>
              </a:rPr>
              <a:t>Baseline comorbidity (</a:t>
            </a:r>
            <a:r>
              <a:rPr lang="en-US" dirty="0" err="1">
                <a:latin typeface="Arial" charset="0"/>
                <a:ea typeface="Arial" charset="0"/>
                <a:cs typeface="Arial" charset="0"/>
              </a:rPr>
              <a:t>Elixhauser</a:t>
            </a:r>
            <a:r>
              <a:rPr lang="en-US" dirty="0">
                <a:latin typeface="Arial" charset="0"/>
                <a:ea typeface="Arial" charset="0"/>
                <a:cs typeface="Arial" charset="0"/>
              </a:rPr>
              <a:t> score)</a:t>
            </a:r>
          </a:p>
          <a:p>
            <a:pPr lvl="1"/>
            <a:r>
              <a:rPr lang="en-US" dirty="0">
                <a:latin typeface="Arial" charset="0"/>
                <a:ea typeface="Arial" charset="0"/>
                <a:cs typeface="Arial" charset="0"/>
              </a:rPr>
              <a:t>Vasopressors given?</a:t>
            </a:r>
          </a:p>
          <a:p>
            <a:pPr lvl="1"/>
            <a:r>
              <a:rPr lang="en-US" dirty="0">
                <a:latin typeface="Arial" charset="0"/>
                <a:ea typeface="Arial" charset="0"/>
                <a:cs typeface="Arial" charset="0"/>
              </a:rPr>
              <a:t>Ventilation given?</a:t>
            </a:r>
          </a:p>
          <a:p>
            <a:r>
              <a:rPr lang="en-US" dirty="0">
                <a:latin typeface="Arial" charset="0"/>
                <a:ea typeface="Arial" charset="0"/>
                <a:cs typeface="Arial" charset="0"/>
              </a:rPr>
              <a:t>Sequence: Custom built pipeline</a:t>
            </a:r>
          </a:p>
          <a:p>
            <a:pPr lvl="1"/>
            <a:r>
              <a:rPr lang="en-US" dirty="0">
                <a:latin typeface="Arial" charset="0"/>
                <a:ea typeface="Arial" charset="0"/>
                <a:cs typeface="Arial" charset="0"/>
              </a:rPr>
              <a:t>Vitals: HR, RR, SBP, DBP, MAP, SpO2</a:t>
            </a:r>
          </a:p>
          <a:p>
            <a:pPr lvl="1"/>
            <a:r>
              <a:rPr lang="en-US" dirty="0">
                <a:latin typeface="Arial" charset="0"/>
                <a:ea typeface="Arial" charset="0"/>
                <a:cs typeface="Arial" charset="0"/>
              </a:rPr>
              <a:t>Labs: CBC, comprehensive metabolic</a:t>
            </a:r>
          </a:p>
          <a:p>
            <a:pPr lvl="1"/>
            <a:r>
              <a:rPr lang="en-US" dirty="0">
                <a:latin typeface="Arial" charset="0"/>
                <a:ea typeface="Arial" charset="0"/>
                <a:cs typeface="Arial" charset="0"/>
              </a:rPr>
              <a:t>Resampled to 1 hour for previous 24 hours</a:t>
            </a:r>
          </a:p>
        </p:txBody>
      </p:sp>
      <p:sp>
        <p:nvSpPr>
          <p:cNvPr id="5" name="Footer Placeholder 4"/>
          <p:cNvSpPr>
            <a:spLocks noGrp="1"/>
          </p:cNvSpPr>
          <p:nvPr>
            <p:ph type="ftr" sz="quarter" idx="11"/>
          </p:nvPr>
        </p:nvSpPr>
        <p:spPr/>
        <p:txBody>
          <a:bodyPr/>
          <a:lstStyle/>
          <a:p>
            <a:r>
              <a:rPr lang="en-US" smtClean="0"/>
              <a:t>davidsasson.info</a:t>
            </a:r>
            <a:endParaRPr lang="en-US"/>
          </a:p>
        </p:txBody>
      </p:sp>
    </p:spTree>
    <p:extLst>
      <p:ext uri="{BB962C8B-B14F-4D97-AF65-F5344CB8AC3E}">
        <p14:creationId xmlns:p14="http://schemas.microsoft.com/office/powerpoint/2010/main" val="156915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0FA30B-67AA-6D42-9A39-5FEA58CA33E9}"/>
              </a:ext>
            </a:extLst>
          </p:cNvPr>
          <p:cNvSpPr>
            <a:spLocks noGrp="1"/>
          </p:cNvSpPr>
          <p:nvPr>
            <p:ph type="title"/>
          </p:nvPr>
        </p:nvSpPr>
        <p:spPr/>
        <p:txBody>
          <a:bodyPr/>
          <a:lstStyle/>
          <a:p>
            <a:r>
              <a:rPr lang="en-US" dirty="0">
                <a:latin typeface="Arial" charset="0"/>
                <a:ea typeface="Arial" charset="0"/>
                <a:cs typeface="Arial" charset="0"/>
              </a:rPr>
              <a:t>Descriptive Statistics for Static Features</a:t>
            </a:r>
          </a:p>
        </p:txBody>
      </p:sp>
      <p:pic>
        <p:nvPicPr>
          <p:cNvPr id="4" name="Picture 3">
            <a:extLst>
              <a:ext uri="{FF2B5EF4-FFF2-40B4-BE49-F238E27FC236}">
                <a16:creationId xmlns:a16="http://schemas.microsoft.com/office/drawing/2014/main" xmlns="" id="{97FE90EB-C320-434D-A165-CC83EC827FA6}"/>
              </a:ext>
            </a:extLst>
          </p:cNvPr>
          <p:cNvPicPr>
            <a:picLocks noChangeAspect="1"/>
          </p:cNvPicPr>
          <p:nvPr/>
        </p:nvPicPr>
        <p:blipFill>
          <a:blip r:embed="rId2"/>
          <a:stretch>
            <a:fillRect/>
          </a:stretch>
        </p:blipFill>
        <p:spPr>
          <a:xfrm>
            <a:off x="625450" y="1966652"/>
            <a:ext cx="10728350" cy="2948249"/>
          </a:xfrm>
          <a:prstGeom prst="rect">
            <a:avLst/>
          </a:prstGeom>
        </p:spPr>
      </p:pic>
      <p:sp>
        <p:nvSpPr>
          <p:cNvPr id="5" name="Footer Placeholder 4"/>
          <p:cNvSpPr>
            <a:spLocks noGrp="1"/>
          </p:cNvSpPr>
          <p:nvPr>
            <p:ph type="ftr" sz="quarter" idx="11"/>
          </p:nvPr>
        </p:nvSpPr>
        <p:spPr/>
        <p:txBody>
          <a:bodyPr/>
          <a:lstStyle/>
          <a:p>
            <a:r>
              <a:rPr lang="en-US" smtClean="0"/>
              <a:t>davidsasson.info</a:t>
            </a:r>
            <a:endParaRPr lang="en-US"/>
          </a:p>
        </p:txBody>
      </p:sp>
    </p:spTree>
    <p:extLst>
      <p:ext uri="{BB962C8B-B14F-4D97-AF65-F5344CB8AC3E}">
        <p14:creationId xmlns:p14="http://schemas.microsoft.com/office/powerpoint/2010/main" val="248134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266C13E-7306-014C-A65E-34337FCB2001}"/>
              </a:ext>
            </a:extLst>
          </p:cNvPr>
          <p:cNvPicPr>
            <a:picLocks noChangeAspect="1"/>
          </p:cNvPicPr>
          <p:nvPr/>
        </p:nvPicPr>
        <p:blipFill>
          <a:blip r:embed="rId3"/>
          <a:stretch>
            <a:fillRect/>
          </a:stretch>
        </p:blipFill>
        <p:spPr>
          <a:xfrm>
            <a:off x="2718816" y="309369"/>
            <a:ext cx="5928360" cy="6548631"/>
          </a:xfrm>
          <a:prstGeom prst="rect">
            <a:avLst/>
          </a:prstGeom>
        </p:spPr>
      </p:pic>
      <p:sp>
        <p:nvSpPr>
          <p:cNvPr id="7" name="Title 1">
            <a:extLst>
              <a:ext uri="{FF2B5EF4-FFF2-40B4-BE49-F238E27FC236}">
                <a16:creationId xmlns:a16="http://schemas.microsoft.com/office/drawing/2014/main" xmlns="" id="{44DE9665-DB96-D348-8BAB-FB247D19499E}"/>
              </a:ext>
            </a:extLst>
          </p:cNvPr>
          <p:cNvSpPr txBox="1">
            <a:spLocks/>
          </p:cNvSpPr>
          <p:nvPr/>
        </p:nvSpPr>
        <p:spPr>
          <a:xfrm>
            <a:off x="0" y="1085016"/>
            <a:ext cx="4319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a:lstStyle>
          <a:p>
            <a:r>
              <a:rPr lang="en-US" smtClean="0"/>
              <a:t>Feature Extraction</a:t>
            </a:r>
            <a:endParaRPr lang="en-US" dirty="0"/>
          </a:p>
        </p:txBody>
      </p:sp>
    </p:spTree>
    <p:extLst>
      <p:ext uri="{BB962C8B-B14F-4D97-AF65-F5344CB8AC3E}">
        <p14:creationId xmlns:p14="http://schemas.microsoft.com/office/powerpoint/2010/main" val="82805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DE9665-DB96-D348-8BAB-FB247D19499E}"/>
              </a:ext>
            </a:extLst>
          </p:cNvPr>
          <p:cNvSpPr>
            <a:spLocks noGrp="1"/>
          </p:cNvSpPr>
          <p:nvPr>
            <p:ph type="title"/>
          </p:nvPr>
        </p:nvSpPr>
        <p:spPr>
          <a:xfrm>
            <a:off x="0" y="1085016"/>
            <a:ext cx="4319016" cy="1325563"/>
          </a:xfrm>
        </p:spPr>
        <p:txBody>
          <a:bodyPr/>
          <a:lstStyle/>
          <a:p>
            <a:r>
              <a:rPr lang="en-US" dirty="0"/>
              <a:t>Feature Extraction</a:t>
            </a:r>
          </a:p>
        </p:txBody>
      </p:sp>
      <p:pic>
        <p:nvPicPr>
          <p:cNvPr id="4" name="Picture 3">
            <a:extLst>
              <a:ext uri="{FF2B5EF4-FFF2-40B4-BE49-F238E27FC236}">
                <a16:creationId xmlns:a16="http://schemas.microsoft.com/office/drawing/2014/main" xmlns="" id="{FA26A0AF-33B9-9940-B3D7-105132035D45}"/>
              </a:ext>
            </a:extLst>
          </p:cNvPr>
          <p:cNvPicPr>
            <a:picLocks noChangeAspect="1"/>
          </p:cNvPicPr>
          <p:nvPr/>
        </p:nvPicPr>
        <p:blipFill>
          <a:blip r:embed="rId2"/>
          <a:stretch>
            <a:fillRect/>
          </a:stretch>
        </p:blipFill>
        <p:spPr>
          <a:xfrm>
            <a:off x="3055061" y="402336"/>
            <a:ext cx="8456219" cy="5016936"/>
          </a:xfrm>
          <a:prstGeom prst="rect">
            <a:avLst/>
          </a:prstGeom>
        </p:spPr>
      </p:pic>
      <p:sp>
        <p:nvSpPr>
          <p:cNvPr id="5" name="Footer Placeholder 4"/>
          <p:cNvSpPr>
            <a:spLocks noGrp="1"/>
          </p:cNvSpPr>
          <p:nvPr>
            <p:ph type="ftr" sz="quarter" idx="11"/>
          </p:nvPr>
        </p:nvSpPr>
        <p:spPr/>
        <p:txBody>
          <a:bodyPr/>
          <a:lstStyle/>
          <a:p>
            <a:r>
              <a:rPr lang="en-US" smtClean="0"/>
              <a:t>davidsasson.info</a:t>
            </a:r>
            <a:endParaRPr lang="en-US"/>
          </a:p>
        </p:txBody>
      </p:sp>
    </p:spTree>
    <p:extLst>
      <p:ext uri="{BB962C8B-B14F-4D97-AF65-F5344CB8AC3E}">
        <p14:creationId xmlns:p14="http://schemas.microsoft.com/office/powerpoint/2010/main" val="61392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42B907-31F3-9E4E-A080-4A770E1115F3}"/>
              </a:ext>
            </a:extLst>
          </p:cNvPr>
          <p:cNvSpPr>
            <a:spLocks noGrp="1"/>
          </p:cNvSpPr>
          <p:nvPr>
            <p:ph type="title"/>
          </p:nvPr>
        </p:nvSpPr>
        <p:spPr/>
        <p:txBody>
          <a:bodyPr/>
          <a:lstStyle/>
          <a:p>
            <a:r>
              <a:rPr lang="en-US" dirty="0"/>
              <a:t>Feature Extraction</a:t>
            </a:r>
          </a:p>
        </p:txBody>
      </p:sp>
      <p:pic>
        <p:nvPicPr>
          <p:cNvPr id="4" name="Picture 3">
            <a:extLst>
              <a:ext uri="{FF2B5EF4-FFF2-40B4-BE49-F238E27FC236}">
                <a16:creationId xmlns:a16="http://schemas.microsoft.com/office/drawing/2014/main" xmlns="" id="{10E8A8AE-7CD7-4D44-AFAE-6826A7AE1F73}"/>
              </a:ext>
            </a:extLst>
          </p:cNvPr>
          <p:cNvPicPr>
            <a:picLocks noChangeAspect="1"/>
          </p:cNvPicPr>
          <p:nvPr/>
        </p:nvPicPr>
        <p:blipFill>
          <a:blip r:embed="rId2"/>
          <a:stretch>
            <a:fillRect/>
          </a:stretch>
        </p:blipFill>
        <p:spPr>
          <a:xfrm>
            <a:off x="1384732" y="1843495"/>
            <a:ext cx="9093352" cy="1101271"/>
          </a:xfrm>
          <a:prstGeom prst="rect">
            <a:avLst/>
          </a:prstGeom>
        </p:spPr>
      </p:pic>
      <p:sp>
        <p:nvSpPr>
          <p:cNvPr id="5" name="Footer Placeholder 4"/>
          <p:cNvSpPr>
            <a:spLocks noGrp="1"/>
          </p:cNvSpPr>
          <p:nvPr>
            <p:ph type="ftr" sz="quarter" idx="11"/>
          </p:nvPr>
        </p:nvSpPr>
        <p:spPr/>
        <p:txBody>
          <a:bodyPr/>
          <a:lstStyle/>
          <a:p>
            <a:r>
              <a:rPr lang="en-US" smtClean="0"/>
              <a:t>davidsasson.info</a:t>
            </a:r>
            <a:endParaRPr lang="en-US"/>
          </a:p>
        </p:txBody>
      </p:sp>
      <p:pic>
        <p:nvPicPr>
          <p:cNvPr id="6" name="Picture 5"/>
          <p:cNvPicPr>
            <a:picLocks noChangeAspect="1"/>
          </p:cNvPicPr>
          <p:nvPr/>
        </p:nvPicPr>
        <p:blipFill>
          <a:blip r:embed="rId3"/>
          <a:stretch>
            <a:fillRect/>
          </a:stretch>
        </p:blipFill>
        <p:spPr>
          <a:xfrm>
            <a:off x="1787068" y="3350203"/>
            <a:ext cx="7393508" cy="2615454"/>
          </a:xfrm>
          <a:prstGeom prst="rect">
            <a:avLst/>
          </a:prstGeom>
        </p:spPr>
      </p:pic>
    </p:spTree>
    <p:extLst>
      <p:ext uri="{BB962C8B-B14F-4D97-AF65-F5344CB8AC3E}">
        <p14:creationId xmlns:p14="http://schemas.microsoft.com/office/powerpoint/2010/main" val="144353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4A46D3-25A7-1D43-BA3B-3BA6023327EA}"/>
              </a:ext>
            </a:extLst>
          </p:cNvPr>
          <p:cNvSpPr>
            <a:spLocks noGrp="1"/>
          </p:cNvSpPr>
          <p:nvPr>
            <p:ph type="title"/>
          </p:nvPr>
        </p:nvSpPr>
        <p:spPr>
          <a:xfrm>
            <a:off x="252984" y="590317"/>
            <a:ext cx="3130296" cy="1325563"/>
          </a:xfrm>
        </p:spPr>
        <p:txBody>
          <a:bodyPr/>
          <a:lstStyle/>
          <a:p>
            <a:r>
              <a:rPr lang="en-US" dirty="0"/>
              <a:t>Features</a:t>
            </a:r>
          </a:p>
        </p:txBody>
      </p:sp>
      <p:pic>
        <p:nvPicPr>
          <p:cNvPr id="4" name="Picture 3">
            <a:extLst>
              <a:ext uri="{FF2B5EF4-FFF2-40B4-BE49-F238E27FC236}">
                <a16:creationId xmlns:a16="http://schemas.microsoft.com/office/drawing/2014/main" xmlns="" id="{BB6EDFC9-D16D-6C46-8DCB-CC9EC24CD8A5}"/>
              </a:ext>
            </a:extLst>
          </p:cNvPr>
          <p:cNvPicPr>
            <a:picLocks noChangeAspect="1"/>
          </p:cNvPicPr>
          <p:nvPr/>
        </p:nvPicPr>
        <p:blipFill>
          <a:blip r:embed="rId2"/>
          <a:stretch>
            <a:fillRect/>
          </a:stretch>
        </p:blipFill>
        <p:spPr>
          <a:xfrm>
            <a:off x="2893736" y="283255"/>
            <a:ext cx="7509088" cy="6255657"/>
          </a:xfrm>
          <a:prstGeom prst="rect">
            <a:avLst/>
          </a:prstGeom>
        </p:spPr>
      </p:pic>
      <p:sp>
        <p:nvSpPr>
          <p:cNvPr id="5" name="Footer Placeholder 4"/>
          <p:cNvSpPr>
            <a:spLocks noGrp="1"/>
          </p:cNvSpPr>
          <p:nvPr>
            <p:ph type="ftr" sz="quarter" idx="11"/>
          </p:nvPr>
        </p:nvSpPr>
        <p:spPr/>
        <p:txBody>
          <a:bodyPr/>
          <a:lstStyle/>
          <a:p>
            <a:r>
              <a:rPr lang="en-US" smtClean="0"/>
              <a:t>davidsasson.info</a:t>
            </a:r>
            <a:endParaRPr lang="en-US"/>
          </a:p>
        </p:txBody>
      </p:sp>
    </p:spTree>
    <p:extLst>
      <p:ext uri="{BB962C8B-B14F-4D97-AF65-F5344CB8AC3E}">
        <p14:creationId xmlns:p14="http://schemas.microsoft.com/office/powerpoint/2010/main" val="2342451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davidsasson.info</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028" y="615950"/>
            <a:ext cx="6477000" cy="5740400"/>
          </a:xfrm>
          <a:prstGeom prst="rect">
            <a:avLst/>
          </a:prstGeom>
        </p:spPr>
      </p:pic>
    </p:spTree>
    <p:extLst>
      <p:ext uri="{BB962C8B-B14F-4D97-AF65-F5344CB8AC3E}">
        <p14:creationId xmlns:p14="http://schemas.microsoft.com/office/powerpoint/2010/main" val="104014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5676F78D-AC37-BF46-88CA-3FDE95F782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468115" y="177058"/>
            <a:ext cx="4571314" cy="6172942"/>
          </a:xfrm>
          <a:prstGeom prst="rect">
            <a:avLst/>
          </a:prstGeom>
        </p:spPr>
      </p:pic>
      <p:sp>
        <p:nvSpPr>
          <p:cNvPr id="3" name="Footer Placeholder 2"/>
          <p:cNvSpPr>
            <a:spLocks noGrp="1"/>
          </p:cNvSpPr>
          <p:nvPr>
            <p:ph type="ftr" sz="quarter" idx="11"/>
          </p:nvPr>
        </p:nvSpPr>
        <p:spPr/>
        <p:txBody>
          <a:bodyPr/>
          <a:lstStyle/>
          <a:p>
            <a:r>
              <a:rPr lang="en-US" smtClean="0"/>
              <a:t>davidsasson.info</a:t>
            </a:r>
            <a:endParaRPr lang="en-US"/>
          </a:p>
        </p:txBody>
      </p:sp>
    </p:spTree>
    <p:extLst>
      <p:ext uri="{BB962C8B-B14F-4D97-AF65-F5344CB8AC3E}">
        <p14:creationId xmlns:p14="http://schemas.microsoft.com/office/powerpoint/2010/main" val="6617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8C58D7A-E4F2-DC4C-A44B-F110BA624A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057144" y="0"/>
            <a:ext cx="4481141" cy="6858000"/>
          </a:xfrm>
          <a:prstGeom prst="rect">
            <a:avLst/>
          </a:prstGeom>
        </p:spPr>
      </p:pic>
      <p:sp>
        <p:nvSpPr>
          <p:cNvPr id="3" name="Footer Placeholder 2"/>
          <p:cNvSpPr>
            <a:spLocks noGrp="1"/>
          </p:cNvSpPr>
          <p:nvPr>
            <p:ph type="ftr" sz="quarter" idx="11"/>
          </p:nvPr>
        </p:nvSpPr>
        <p:spPr/>
        <p:txBody>
          <a:bodyPr/>
          <a:lstStyle/>
          <a:p>
            <a:r>
              <a:rPr lang="en-US" smtClean="0"/>
              <a:t>davidsasson.info</a:t>
            </a:r>
            <a:endParaRPr lang="en-US"/>
          </a:p>
        </p:txBody>
      </p:sp>
    </p:spTree>
    <p:extLst>
      <p:ext uri="{BB962C8B-B14F-4D97-AF65-F5344CB8AC3E}">
        <p14:creationId xmlns:p14="http://schemas.microsoft.com/office/powerpoint/2010/main" val="24613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97">
            <a:extLst>
              <a:ext uri="{FF2B5EF4-FFF2-40B4-BE49-F238E27FC236}">
                <a16:creationId xmlns:a16="http://schemas.microsoft.com/office/drawing/2014/main" xmlns="" id="{269D45BF-06BC-EA45-8344-83F2DEE10A31}"/>
              </a:ext>
            </a:extLst>
          </p:cNvPr>
          <p:cNvSpPr txBox="1">
            <a:spLocks noGrp="1"/>
          </p:cNvSpPr>
          <p:nvPr>
            <p:ph type="title"/>
          </p:nvPr>
        </p:nvSpPr>
        <p:spPr>
          <a:xfrm>
            <a:off x="108499" y="125711"/>
            <a:ext cx="7351843"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Base Model Results</a:t>
            </a:r>
            <a:endParaRPr dirty="0"/>
          </a:p>
        </p:txBody>
      </p:sp>
      <p:sp>
        <p:nvSpPr>
          <p:cNvPr id="8" name="Shape 101">
            <a:extLst>
              <a:ext uri="{FF2B5EF4-FFF2-40B4-BE49-F238E27FC236}">
                <a16:creationId xmlns:a16="http://schemas.microsoft.com/office/drawing/2014/main" xmlns="" id="{C8FCB643-5992-E544-88C8-B597E6064A55}"/>
              </a:ext>
            </a:extLst>
          </p:cNvPr>
          <p:cNvSpPr txBox="1"/>
          <p:nvPr/>
        </p:nvSpPr>
        <p:spPr>
          <a:xfrm>
            <a:off x="239126" y="859407"/>
            <a:ext cx="4565101" cy="46139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rPr>
              <a:t>AUC: 0.85</a:t>
            </a:r>
            <a:endParaRPr dirty="0">
              <a:solidFill>
                <a:schemeClr val="dk1"/>
              </a:solidFill>
            </a:endParaRPr>
          </a:p>
        </p:txBody>
      </p:sp>
      <p:pic>
        <p:nvPicPr>
          <p:cNvPr id="10" name="Picture 9">
            <a:extLst>
              <a:ext uri="{FF2B5EF4-FFF2-40B4-BE49-F238E27FC236}">
                <a16:creationId xmlns:a16="http://schemas.microsoft.com/office/drawing/2014/main" xmlns="" id="{E0E17682-DB1D-134B-ACA3-0A5CB5C78839}"/>
              </a:ext>
            </a:extLst>
          </p:cNvPr>
          <p:cNvPicPr>
            <a:picLocks noChangeAspect="1"/>
          </p:cNvPicPr>
          <p:nvPr/>
        </p:nvPicPr>
        <p:blipFill>
          <a:blip r:embed="rId2"/>
          <a:stretch>
            <a:fillRect/>
          </a:stretch>
        </p:blipFill>
        <p:spPr>
          <a:xfrm>
            <a:off x="6614226" y="316551"/>
            <a:ext cx="4111831" cy="5539078"/>
          </a:xfrm>
          <a:prstGeom prst="rect">
            <a:avLst/>
          </a:prstGeom>
        </p:spPr>
      </p:pic>
      <p:pic>
        <p:nvPicPr>
          <p:cNvPr id="3" name="Picture 2">
            <a:extLst>
              <a:ext uri="{FF2B5EF4-FFF2-40B4-BE49-F238E27FC236}">
                <a16:creationId xmlns:a16="http://schemas.microsoft.com/office/drawing/2014/main" xmlns="" id="{CD356E92-9966-7E45-B1A6-B2BDF114F424}"/>
              </a:ext>
            </a:extLst>
          </p:cNvPr>
          <p:cNvPicPr>
            <a:picLocks noChangeAspect="1"/>
          </p:cNvPicPr>
          <p:nvPr/>
        </p:nvPicPr>
        <p:blipFill>
          <a:blip r:embed="rId3"/>
          <a:stretch>
            <a:fillRect/>
          </a:stretch>
        </p:blipFill>
        <p:spPr>
          <a:xfrm>
            <a:off x="361268" y="1611086"/>
            <a:ext cx="6000190" cy="4804229"/>
          </a:xfrm>
          <a:prstGeom prst="rect">
            <a:avLst/>
          </a:prstGeom>
        </p:spPr>
      </p:pic>
      <p:sp>
        <p:nvSpPr>
          <p:cNvPr id="5" name="Footer Placeholder 4"/>
          <p:cNvSpPr>
            <a:spLocks noGrp="1"/>
          </p:cNvSpPr>
          <p:nvPr>
            <p:ph type="ftr" sz="quarter" idx="11"/>
          </p:nvPr>
        </p:nvSpPr>
        <p:spPr/>
        <p:txBody>
          <a:bodyPr/>
          <a:lstStyle/>
          <a:p>
            <a:r>
              <a:rPr lang="en-US" smtClean="0"/>
              <a:t>davidsasson.info</a:t>
            </a:r>
            <a:endParaRPr lang="en-US"/>
          </a:p>
        </p:txBody>
      </p:sp>
    </p:spTree>
    <p:extLst>
      <p:ext uri="{BB962C8B-B14F-4D97-AF65-F5344CB8AC3E}">
        <p14:creationId xmlns:p14="http://schemas.microsoft.com/office/powerpoint/2010/main" val="221442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8A2539-BA52-447E-BEC9-010921E28887}"/>
              </a:ext>
            </a:extLst>
          </p:cNvPr>
          <p:cNvSpPr>
            <a:spLocks noGrp="1"/>
          </p:cNvSpPr>
          <p:nvPr>
            <p:ph type="title"/>
          </p:nvPr>
        </p:nvSpPr>
        <p:spPr/>
        <p:txBody>
          <a:bodyPr/>
          <a:lstStyle/>
          <a:p>
            <a:r>
              <a:rPr lang="en-US" dirty="0">
                <a:latin typeface="Arial" charset="0"/>
                <a:ea typeface="Arial" charset="0"/>
                <a:cs typeface="Arial" charset="0"/>
              </a:rPr>
              <a:t>Background: CRRT</a:t>
            </a:r>
          </a:p>
        </p:txBody>
      </p:sp>
      <p:sp>
        <p:nvSpPr>
          <p:cNvPr id="3" name="Content Placeholder 2">
            <a:extLst>
              <a:ext uri="{FF2B5EF4-FFF2-40B4-BE49-F238E27FC236}">
                <a16:creationId xmlns:a16="http://schemas.microsoft.com/office/drawing/2014/main" xmlns="" id="{F521296B-0F1B-440E-A903-7AF40FC072AE}"/>
              </a:ext>
            </a:extLst>
          </p:cNvPr>
          <p:cNvSpPr>
            <a:spLocks noGrp="1"/>
          </p:cNvSpPr>
          <p:nvPr>
            <p:ph idx="1"/>
          </p:nvPr>
        </p:nvSpPr>
        <p:spPr>
          <a:xfrm>
            <a:off x="838200" y="1690688"/>
            <a:ext cx="10515600" cy="4486275"/>
          </a:xfrm>
        </p:spPr>
        <p:txBody>
          <a:bodyPr>
            <a:normAutofit/>
          </a:bodyPr>
          <a:lstStyle/>
          <a:p>
            <a:pPr marL="457200" lvl="0" indent="-342900">
              <a:spcBef>
                <a:spcPts val="0"/>
              </a:spcBef>
              <a:buSzPts val="1800"/>
              <a:buChar char="●"/>
            </a:pPr>
            <a:r>
              <a:rPr lang="en-US" sz="2400" dirty="0">
                <a:latin typeface="Arial" charset="0"/>
                <a:ea typeface="Arial" charset="0"/>
                <a:cs typeface="Arial" charset="0"/>
              </a:rPr>
              <a:t>Continuous renal replacement therapy (CRRT</a:t>
            </a:r>
            <a:r>
              <a:rPr lang="en-US" sz="2400" dirty="0" smtClean="0">
                <a:latin typeface="Arial" charset="0"/>
                <a:ea typeface="Arial" charset="0"/>
                <a:cs typeface="Arial" charset="0"/>
              </a:rPr>
              <a:t>) is </a:t>
            </a:r>
            <a:r>
              <a:rPr lang="en-US" sz="2400" dirty="0">
                <a:latin typeface="Arial" charset="0"/>
                <a:ea typeface="Arial" charset="0"/>
                <a:cs typeface="Arial" charset="0"/>
              </a:rPr>
              <a:t>a renal replacement strategy that </a:t>
            </a:r>
            <a:r>
              <a:rPr lang="en-US" sz="2400" dirty="0" smtClean="0">
                <a:latin typeface="Arial" charset="0"/>
                <a:ea typeface="Arial" charset="0"/>
                <a:cs typeface="Arial" charset="0"/>
              </a:rPr>
              <a:t>is commonly </a:t>
            </a:r>
            <a:r>
              <a:rPr lang="en-US" sz="2400" dirty="0">
                <a:latin typeface="Arial" charset="0"/>
                <a:ea typeface="Arial" charset="0"/>
                <a:cs typeface="Arial" charset="0"/>
              </a:rPr>
              <a:t>required </a:t>
            </a:r>
            <a:r>
              <a:rPr lang="en-US" sz="2400" dirty="0" smtClean="0">
                <a:latin typeface="Arial" charset="0"/>
                <a:ea typeface="Arial" charset="0"/>
                <a:cs typeface="Arial" charset="0"/>
              </a:rPr>
              <a:t>for patients </a:t>
            </a:r>
            <a:r>
              <a:rPr lang="en-US" sz="2400" dirty="0">
                <a:latin typeface="Arial" charset="0"/>
                <a:ea typeface="Arial" charset="0"/>
                <a:cs typeface="Arial" charset="0"/>
              </a:rPr>
              <a:t>with acute kidney injury (AKI</a:t>
            </a:r>
            <a:r>
              <a:rPr lang="en-US" sz="2400" dirty="0" smtClean="0">
                <a:latin typeface="Arial" charset="0"/>
                <a:ea typeface="Arial" charset="0"/>
                <a:cs typeface="Arial" charset="0"/>
              </a:rPr>
              <a:t>)</a:t>
            </a:r>
          </a:p>
          <a:p>
            <a:pPr marL="914400" lvl="1" indent="-342900">
              <a:spcBef>
                <a:spcPts val="0"/>
              </a:spcBef>
              <a:buSzPts val="1800"/>
              <a:buChar char="●"/>
            </a:pPr>
            <a:r>
              <a:rPr lang="en-US" sz="2000" dirty="0">
                <a:latin typeface="Arial" charset="0"/>
                <a:ea typeface="Arial" charset="0"/>
                <a:cs typeface="Arial" charset="0"/>
              </a:rPr>
              <a:t>hemofiltration, hemodialysis, and </a:t>
            </a:r>
            <a:r>
              <a:rPr lang="en-US" sz="2000" dirty="0" err="1">
                <a:latin typeface="Arial" charset="0"/>
                <a:ea typeface="Arial" charset="0"/>
                <a:cs typeface="Arial" charset="0"/>
              </a:rPr>
              <a:t>hemodiafiltration</a:t>
            </a:r>
            <a:endParaRPr lang="en-US" sz="2000" dirty="0">
              <a:latin typeface="Arial" charset="0"/>
              <a:ea typeface="Arial" charset="0"/>
              <a:cs typeface="Arial" charset="0"/>
            </a:endParaRPr>
          </a:p>
          <a:p>
            <a:pPr marL="457200" indent="-342900">
              <a:spcBef>
                <a:spcPts val="0"/>
              </a:spcBef>
              <a:buSzPts val="1800"/>
              <a:buFont typeface="Arial" panose="020B0604020202020204" pitchFamily="34" charset="0"/>
              <a:buChar char="●"/>
            </a:pPr>
            <a:r>
              <a:rPr lang="en-US" sz="2400" dirty="0">
                <a:latin typeface="Arial" charset="0"/>
                <a:ea typeface="Arial" charset="0"/>
                <a:cs typeface="Arial" charset="0"/>
              </a:rPr>
              <a:t>Both AKI and CRRT are associated with </a:t>
            </a:r>
            <a:r>
              <a:rPr lang="en-US" sz="2400" dirty="0" smtClean="0">
                <a:latin typeface="Arial" charset="0"/>
                <a:ea typeface="Arial" charset="0"/>
                <a:cs typeface="Arial" charset="0"/>
              </a:rPr>
              <a:t>high (</a:t>
            </a:r>
            <a:r>
              <a:rPr lang="en-US" sz="2400" dirty="0" smtClean="0">
                <a:latin typeface="Arial" charset="0"/>
                <a:ea typeface="Arial" charset="0"/>
                <a:cs typeface="Arial" charset="0"/>
              </a:rPr>
              <a:t>40 </a:t>
            </a:r>
            <a:r>
              <a:rPr lang="en-US" sz="2400" dirty="0">
                <a:latin typeface="Arial" charset="0"/>
                <a:ea typeface="Arial" charset="0"/>
                <a:cs typeface="Arial" charset="0"/>
              </a:rPr>
              <a:t>to 60</a:t>
            </a:r>
            <a:r>
              <a:rPr lang="en-US" sz="2400" dirty="0" smtClean="0">
                <a:latin typeface="Arial" charset="0"/>
                <a:ea typeface="Arial" charset="0"/>
                <a:cs typeface="Arial" charset="0"/>
              </a:rPr>
              <a:t>%) </a:t>
            </a:r>
            <a:r>
              <a:rPr lang="en-US" sz="2400" dirty="0">
                <a:latin typeface="Arial" charset="0"/>
                <a:ea typeface="Arial" charset="0"/>
                <a:cs typeface="Arial" charset="0"/>
              </a:rPr>
              <a:t>in-hospital </a:t>
            </a:r>
            <a:r>
              <a:rPr lang="en-US" sz="2400" dirty="0" smtClean="0">
                <a:latin typeface="Arial" charset="0"/>
                <a:ea typeface="Arial" charset="0"/>
                <a:cs typeface="Arial" charset="0"/>
              </a:rPr>
              <a:t>mortality</a:t>
            </a:r>
          </a:p>
          <a:p>
            <a:pPr marL="457200" lvl="0" indent="-342900">
              <a:spcBef>
                <a:spcPts val="0"/>
              </a:spcBef>
              <a:buSzPts val="1800"/>
              <a:buChar char="●"/>
            </a:pPr>
            <a:r>
              <a:rPr lang="en-US" sz="2400" dirty="0" smtClean="0">
                <a:latin typeface="Arial" charset="0"/>
                <a:ea typeface="Arial" charset="0"/>
                <a:cs typeface="Arial" charset="0"/>
              </a:rPr>
              <a:t>Known </a:t>
            </a:r>
            <a:r>
              <a:rPr lang="en-US" sz="2400" dirty="0">
                <a:latin typeface="Arial" charset="0"/>
                <a:ea typeface="Arial" charset="0"/>
                <a:cs typeface="Arial" charset="0"/>
              </a:rPr>
              <a:t>risk factors of mortality </a:t>
            </a:r>
            <a:r>
              <a:rPr lang="en-US" sz="2400" dirty="0" smtClean="0">
                <a:latin typeface="Arial" charset="0"/>
                <a:ea typeface="Arial" charset="0"/>
                <a:cs typeface="Arial" charset="0"/>
              </a:rPr>
              <a:t>include</a:t>
            </a:r>
          </a:p>
          <a:p>
            <a:pPr marL="914400" lvl="1" indent="-342900">
              <a:spcBef>
                <a:spcPts val="0"/>
              </a:spcBef>
              <a:buSzPts val="1800"/>
              <a:buChar char="●"/>
            </a:pPr>
            <a:r>
              <a:rPr lang="en-US" sz="2000" dirty="0" smtClean="0">
                <a:latin typeface="Arial" charset="0"/>
                <a:ea typeface="Arial" charset="0"/>
                <a:cs typeface="Arial" charset="0"/>
              </a:rPr>
              <a:t>older </a:t>
            </a:r>
            <a:r>
              <a:rPr lang="en-US" sz="2000" dirty="0">
                <a:latin typeface="Arial" charset="0"/>
                <a:ea typeface="Arial" charset="0"/>
                <a:cs typeface="Arial" charset="0"/>
              </a:rPr>
              <a:t>age, male sex, sepsis, respiratory or liver failure, low platelet level,  and overall severity of the disease (APACHE score)</a:t>
            </a:r>
          </a:p>
          <a:p>
            <a:pPr marL="457200" lvl="0" indent="-342900">
              <a:spcBef>
                <a:spcPts val="0"/>
              </a:spcBef>
              <a:spcAft>
                <a:spcPts val="0"/>
              </a:spcAft>
              <a:buSzPts val="1800"/>
              <a:buChar char="●"/>
            </a:pPr>
            <a:r>
              <a:rPr lang="en-US" sz="2400" dirty="0" smtClean="0">
                <a:latin typeface="Arial" charset="0"/>
                <a:ea typeface="Arial" charset="0"/>
                <a:cs typeface="Arial" charset="0"/>
              </a:rPr>
              <a:t>We need an approach </a:t>
            </a:r>
            <a:r>
              <a:rPr lang="en-US" sz="2400" dirty="0">
                <a:latin typeface="Arial" charset="0"/>
                <a:ea typeface="Arial" charset="0"/>
                <a:cs typeface="Arial" charset="0"/>
              </a:rPr>
              <a:t>to accurately predict the short-term mortality of CRRT for ICU patients through common lab or clinical examination results </a:t>
            </a:r>
          </a:p>
        </p:txBody>
      </p:sp>
      <p:sp>
        <p:nvSpPr>
          <p:cNvPr id="5" name="Footer Placeholder 4"/>
          <p:cNvSpPr>
            <a:spLocks noGrp="1"/>
          </p:cNvSpPr>
          <p:nvPr>
            <p:ph type="ftr" sz="quarter" idx="11"/>
          </p:nvPr>
        </p:nvSpPr>
        <p:spPr/>
        <p:txBody>
          <a:bodyPr/>
          <a:lstStyle/>
          <a:p>
            <a:r>
              <a:rPr lang="en-US" smtClean="0"/>
              <a:t>davidsasson.info</a:t>
            </a:r>
            <a:endParaRPr lang="en-US"/>
          </a:p>
        </p:txBody>
      </p:sp>
    </p:spTree>
    <p:extLst>
      <p:ext uri="{BB962C8B-B14F-4D97-AF65-F5344CB8AC3E}">
        <p14:creationId xmlns:p14="http://schemas.microsoft.com/office/powerpoint/2010/main" val="172901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1742C2-4F35-CD42-8B39-DFFD6E82A439}"/>
              </a:ext>
            </a:extLst>
          </p:cNvPr>
          <p:cNvSpPr>
            <a:spLocks noGrp="1"/>
          </p:cNvSpPr>
          <p:nvPr>
            <p:ph type="title"/>
          </p:nvPr>
        </p:nvSpPr>
        <p:spPr/>
        <p:txBody>
          <a:bodyPr/>
          <a:lstStyle/>
          <a:p>
            <a:r>
              <a:rPr lang="en-US" dirty="0"/>
              <a:t>Dropout Model</a:t>
            </a:r>
          </a:p>
        </p:txBody>
      </p:sp>
      <p:pic>
        <p:nvPicPr>
          <p:cNvPr id="4" name="Picture 3">
            <a:extLst>
              <a:ext uri="{FF2B5EF4-FFF2-40B4-BE49-F238E27FC236}">
                <a16:creationId xmlns:a16="http://schemas.microsoft.com/office/drawing/2014/main" xmlns="" id="{4AAAF791-893D-B849-AEA2-4CE60776634B}"/>
              </a:ext>
            </a:extLst>
          </p:cNvPr>
          <p:cNvPicPr>
            <a:picLocks noChangeAspect="1"/>
          </p:cNvPicPr>
          <p:nvPr/>
        </p:nvPicPr>
        <p:blipFill>
          <a:blip r:embed="rId2"/>
          <a:stretch>
            <a:fillRect/>
          </a:stretch>
        </p:blipFill>
        <p:spPr>
          <a:xfrm>
            <a:off x="5476422" y="149679"/>
            <a:ext cx="4432300" cy="6210300"/>
          </a:xfrm>
          <a:prstGeom prst="rect">
            <a:avLst/>
          </a:prstGeom>
        </p:spPr>
      </p:pic>
      <p:sp>
        <p:nvSpPr>
          <p:cNvPr id="5" name="Shape 101">
            <a:extLst>
              <a:ext uri="{FF2B5EF4-FFF2-40B4-BE49-F238E27FC236}">
                <a16:creationId xmlns:a16="http://schemas.microsoft.com/office/drawing/2014/main" xmlns="" id="{0CB4A930-EEC7-BA43-8FB3-D299D3575DB6}"/>
              </a:ext>
            </a:extLst>
          </p:cNvPr>
          <p:cNvSpPr txBox="1"/>
          <p:nvPr/>
        </p:nvSpPr>
        <p:spPr>
          <a:xfrm>
            <a:off x="224612" y="1444740"/>
            <a:ext cx="4565101" cy="46139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dirty="0">
                <a:solidFill>
                  <a:schemeClr val="dk1"/>
                </a:solidFill>
              </a:rPr>
              <a:t>AUC: 0.86</a:t>
            </a:r>
            <a:endParaRPr dirty="0">
              <a:solidFill>
                <a:schemeClr val="dk1"/>
              </a:solidFill>
            </a:endParaRPr>
          </a:p>
        </p:txBody>
      </p:sp>
      <p:pic>
        <p:nvPicPr>
          <p:cNvPr id="3" name="Picture 2">
            <a:extLst>
              <a:ext uri="{FF2B5EF4-FFF2-40B4-BE49-F238E27FC236}">
                <a16:creationId xmlns:a16="http://schemas.microsoft.com/office/drawing/2014/main" xmlns="" id="{240EF095-EB50-7D47-B05D-9B0787CC35A0}"/>
              </a:ext>
            </a:extLst>
          </p:cNvPr>
          <p:cNvPicPr>
            <a:picLocks noChangeAspect="1"/>
          </p:cNvPicPr>
          <p:nvPr/>
        </p:nvPicPr>
        <p:blipFill>
          <a:blip r:embed="rId3"/>
          <a:stretch>
            <a:fillRect/>
          </a:stretch>
        </p:blipFill>
        <p:spPr>
          <a:xfrm>
            <a:off x="224612" y="2000590"/>
            <a:ext cx="5061858" cy="4049486"/>
          </a:xfrm>
          <a:prstGeom prst="rect">
            <a:avLst/>
          </a:prstGeom>
        </p:spPr>
      </p:pic>
      <p:sp>
        <p:nvSpPr>
          <p:cNvPr id="7" name="Footer Placeholder 6"/>
          <p:cNvSpPr>
            <a:spLocks noGrp="1"/>
          </p:cNvSpPr>
          <p:nvPr>
            <p:ph type="ftr" sz="quarter" idx="11"/>
          </p:nvPr>
        </p:nvSpPr>
        <p:spPr/>
        <p:txBody>
          <a:bodyPr/>
          <a:lstStyle/>
          <a:p>
            <a:r>
              <a:rPr lang="en-US" smtClean="0"/>
              <a:t>davidsasson.info</a:t>
            </a:r>
            <a:endParaRPr lang="en-US"/>
          </a:p>
        </p:txBody>
      </p:sp>
    </p:spTree>
    <p:extLst>
      <p:ext uri="{BB962C8B-B14F-4D97-AF65-F5344CB8AC3E}">
        <p14:creationId xmlns:p14="http://schemas.microsoft.com/office/powerpoint/2010/main" val="248920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907EF1-6B76-EE45-8A44-C1AD60390E7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xmlns="" id="{D49833C8-940F-DF42-8C8A-AB710EA0384D}"/>
              </a:ext>
            </a:extLst>
          </p:cNvPr>
          <p:cNvSpPr>
            <a:spLocks noGrp="1"/>
          </p:cNvSpPr>
          <p:nvPr>
            <p:ph idx="1"/>
          </p:nvPr>
        </p:nvSpPr>
        <p:spPr/>
        <p:txBody>
          <a:bodyPr/>
          <a:lstStyle/>
          <a:p>
            <a:r>
              <a:rPr lang="en-US" dirty="0" smtClean="0"/>
              <a:t>Surprisingly decent results</a:t>
            </a:r>
          </a:p>
          <a:p>
            <a:r>
              <a:rPr lang="en-US" dirty="0" smtClean="0"/>
              <a:t>We </a:t>
            </a:r>
            <a:r>
              <a:rPr lang="en-US" dirty="0"/>
              <a:t>successful built classifiers with good discriminatory capability</a:t>
            </a:r>
          </a:p>
          <a:p>
            <a:r>
              <a:rPr lang="en-US" dirty="0"/>
              <a:t>We were limited by time and would like to train these models with more complex architecture</a:t>
            </a:r>
          </a:p>
          <a:p>
            <a:r>
              <a:rPr lang="en-US" dirty="0"/>
              <a:t>Plan to carry project forward and explore other data sources</a:t>
            </a:r>
          </a:p>
        </p:txBody>
      </p:sp>
      <p:sp>
        <p:nvSpPr>
          <p:cNvPr id="5" name="Footer Placeholder 4"/>
          <p:cNvSpPr>
            <a:spLocks noGrp="1"/>
          </p:cNvSpPr>
          <p:nvPr>
            <p:ph type="ftr" sz="quarter" idx="11"/>
          </p:nvPr>
        </p:nvSpPr>
        <p:spPr/>
        <p:txBody>
          <a:bodyPr/>
          <a:lstStyle/>
          <a:p>
            <a:r>
              <a:rPr lang="en-US" smtClean="0"/>
              <a:t>davidsasson.info</a:t>
            </a:r>
            <a:endParaRPr lang="en-US"/>
          </a:p>
        </p:txBody>
      </p:sp>
    </p:spTree>
    <p:extLst>
      <p:ext uri="{BB962C8B-B14F-4D97-AF65-F5344CB8AC3E}">
        <p14:creationId xmlns:p14="http://schemas.microsoft.com/office/powerpoint/2010/main" val="22456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 building something!</a:t>
            </a:r>
          </a:p>
        </p:txBody>
      </p:sp>
      <p:sp>
        <p:nvSpPr>
          <p:cNvPr id="3" name="Content Placeholder 2"/>
          <p:cNvSpPr>
            <a:spLocks noGrp="1"/>
          </p:cNvSpPr>
          <p:nvPr>
            <p:ph idx="1"/>
          </p:nvPr>
        </p:nvSpPr>
        <p:spPr>
          <a:xfrm>
            <a:off x="838200" y="1825625"/>
            <a:ext cx="7639373" cy="4351338"/>
          </a:xfrm>
        </p:spPr>
        <p:txBody>
          <a:bodyPr>
            <a:normAutofit fontScale="92500"/>
          </a:bodyPr>
          <a:lstStyle/>
          <a:p>
            <a:r>
              <a:rPr lang="en-US" dirty="0"/>
              <a:t>I had this idea 1 week ago a Japanese ninja dojo </a:t>
            </a:r>
          </a:p>
          <a:p>
            <a:r>
              <a:rPr lang="en-US" dirty="0">
                <a:hlinkClick r:id="rId3" action="ppaction://hlinkfile"/>
              </a:rPr>
              <a:t>davidsasson.info/start</a:t>
            </a:r>
            <a:endParaRPr lang="en-US" dirty="0"/>
          </a:p>
          <a:p>
            <a:r>
              <a:rPr lang="en-US" dirty="0"/>
              <a:t>Social Infrastructure for </a:t>
            </a:r>
            <a:r>
              <a:rPr lang="en-US" dirty="0" smtClean="0"/>
              <a:t>post-Hackathons </a:t>
            </a:r>
            <a:endParaRPr lang="en-US" dirty="0"/>
          </a:p>
          <a:p>
            <a:pPr lvl="1"/>
            <a:r>
              <a:rPr lang="en-US" dirty="0"/>
              <a:t>Incubator ?</a:t>
            </a:r>
          </a:p>
          <a:p>
            <a:pPr lvl="1"/>
            <a:r>
              <a:rPr lang="en-US" dirty="0"/>
              <a:t>Non-profit ?</a:t>
            </a:r>
          </a:p>
          <a:p>
            <a:pPr lvl="1"/>
            <a:r>
              <a:rPr lang="en-US" dirty="0"/>
              <a:t>No clue</a:t>
            </a:r>
          </a:p>
          <a:p>
            <a:r>
              <a:rPr lang="en-US" dirty="0"/>
              <a:t>If you want to get involved or have any cool ideas please get in touch</a:t>
            </a:r>
          </a:p>
          <a:p>
            <a:r>
              <a:rPr lang="en-US" dirty="0"/>
              <a:t>Developing idea at Harvard Innovation Labs this </a:t>
            </a:r>
            <a:r>
              <a:rPr lang="en-US" dirty="0" smtClean="0"/>
              <a:t>Fall</a:t>
            </a:r>
            <a:r>
              <a:rPr lang="en-US" dirty="0"/>
              <a:t>, launching Jan 2019 (fingers crossed)</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smtClean="0"/>
              <a:t>davidsasson.info</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105613" y="1856491"/>
            <a:ext cx="4463511" cy="3347634"/>
          </a:xfrm>
          <a:prstGeom prst="rect">
            <a:avLst/>
          </a:prstGeom>
        </p:spPr>
      </p:pic>
    </p:spTree>
    <p:extLst>
      <p:ext uri="{BB962C8B-B14F-4D97-AF65-F5344CB8AC3E}">
        <p14:creationId xmlns:p14="http://schemas.microsoft.com/office/powerpoint/2010/main" val="61480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67">
            <a:extLst>
              <a:ext uri="{FF2B5EF4-FFF2-40B4-BE49-F238E27FC236}">
                <a16:creationId xmlns:a16="http://schemas.microsoft.com/office/drawing/2014/main" xmlns="" id="{DD514008-89B9-B14C-8F55-F4389965250E}"/>
              </a:ext>
            </a:extLst>
          </p:cNvPr>
          <p:cNvPicPr preferRelativeResize="0"/>
          <p:nvPr/>
        </p:nvPicPr>
        <p:blipFill>
          <a:blip r:embed="rId3">
            <a:alphaModFix/>
          </a:blip>
          <a:stretch>
            <a:fillRect/>
          </a:stretch>
        </p:blipFill>
        <p:spPr>
          <a:xfrm>
            <a:off x="2238336" y="1166940"/>
            <a:ext cx="7195950" cy="4188832"/>
          </a:xfrm>
          <a:prstGeom prst="rect">
            <a:avLst/>
          </a:prstGeom>
          <a:noFill/>
          <a:ln>
            <a:noFill/>
          </a:ln>
        </p:spPr>
      </p:pic>
      <p:sp>
        <p:nvSpPr>
          <p:cNvPr id="4" name="Footer Placeholder 3"/>
          <p:cNvSpPr>
            <a:spLocks noGrp="1"/>
          </p:cNvSpPr>
          <p:nvPr>
            <p:ph type="ftr" sz="quarter" idx="11"/>
          </p:nvPr>
        </p:nvSpPr>
        <p:spPr/>
        <p:txBody>
          <a:bodyPr/>
          <a:lstStyle/>
          <a:p>
            <a:r>
              <a:rPr lang="en-US" dirty="0" err="1" smtClean="0"/>
              <a:t>davidsasson.info</a:t>
            </a:r>
            <a:endParaRPr lang="en-US" dirty="0"/>
          </a:p>
        </p:txBody>
      </p:sp>
    </p:spTree>
    <p:extLst>
      <p:ext uri="{BB962C8B-B14F-4D97-AF65-F5344CB8AC3E}">
        <p14:creationId xmlns:p14="http://schemas.microsoft.com/office/powerpoint/2010/main" val="230964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68">
            <a:extLst>
              <a:ext uri="{FF2B5EF4-FFF2-40B4-BE49-F238E27FC236}">
                <a16:creationId xmlns:a16="http://schemas.microsoft.com/office/drawing/2014/main" xmlns="" id="{71665C29-76A1-F845-AD93-222D210AC631}"/>
              </a:ext>
            </a:extLst>
          </p:cNvPr>
          <p:cNvPicPr preferRelativeResize="0"/>
          <p:nvPr/>
        </p:nvPicPr>
        <p:blipFill rotWithShape="1">
          <a:blip r:embed="rId2">
            <a:alphaModFix/>
          </a:blip>
          <a:srcRect l="-22832" t="-3787" r="16732" b="-2312"/>
          <a:stretch/>
        </p:blipFill>
        <p:spPr>
          <a:xfrm>
            <a:off x="684631" y="742195"/>
            <a:ext cx="8926285" cy="5283200"/>
          </a:xfrm>
          <a:prstGeom prst="rect">
            <a:avLst/>
          </a:prstGeom>
          <a:noFill/>
          <a:ln>
            <a:noFill/>
          </a:ln>
        </p:spPr>
      </p:pic>
      <p:sp>
        <p:nvSpPr>
          <p:cNvPr id="3" name="Footer Placeholder 2"/>
          <p:cNvSpPr>
            <a:spLocks noGrp="1"/>
          </p:cNvSpPr>
          <p:nvPr>
            <p:ph type="ftr" sz="quarter" idx="11"/>
          </p:nvPr>
        </p:nvSpPr>
        <p:spPr/>
        <p:txBody>
          <a:bodyPr/>
          <a:lstStyle/>
          <a:p>
            <a:r>
              <a:rPr lang="en-US" smtClean="0"/>
              <a:t>davidsasson.info</a:t>
            </a:r>
            <a:endParaRPr lang="en-US"/>
          </a:p>
        </p:txBody>
      </p:sp>
    </p:spTree>
    <p:extLst>
      <p:ext uri="{BB962C8B-B14F-4D97-AF65-F5344CB8AC3E}">
        <p14:creationId xmlns:p14="http://schemas.microsoft.com/office/powerpoint/2010/main" val="214516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C80D0-E815-49B1-9F41-209D44B6AD79}"/>
              </a:ext>
            </a:extLst>
          </p:cNvPr>
          <p:cNvSpPr>
            <a:spLocks noGrp="1"/>
          </p:cNvSpPr>
          <p:nvPr>
            <p:ph type="title"/>
          </p:nvPr>
        </p:nvSpPr>
        <p:spPr/>
        <p:txBody>
          <a:bodyPr>
            <a:normAutofit/>
          </a:bodyPr>
          <a:lstStyle/>
          <a:p>
            <a:r>
              <a:rPr lang="en-US" sz="3600" dirty="0">
                <a:latin typeface="Arial" charset="0"/>
                <a:ea typeface="Arial" charset="0"/>
                <a:cs typeface="Arial" charset="0"/>
              </a:rPr>
              <a:t>Medical Information Mart for Intensive Care (MIMIC-III)</a:t>
            </a:r>
          </a:p>
        </p:txBody>
      </p:sp>
      <p:sp>
        <p:nvSpPr>
          <p:cNvPr id="3" name="Content Placeholder 2">
            <a:extLst>
              <a:ext uri="{FF2B5EF4-FFF2-40B4-BE49-F238E27FC236}">
                <a16:creationId xmlns:a16="http://schemas.microsoft.com/office/drawing/2014/main" xmlns="" id="{2916877E-D885-4784-AE93-5F530F48D21E}"/>
              </a:ext>
            </a:extLst>
          </p:cNvPr>
          <p:cNvSpPr>
            <a:spLocks noGrp="1"/>
          </p:cNvSpPr>
          <p:nvPr>
            <p:ph idx="1"/>
          </p:nvPr>
        </p:nvSpPr>
        <p:spPr/>
        <p:txBody>
          <a:bodyPr/>
          <a:lstStyle/>
          <a:p>
            <a:r>
              <a:rPr lang="en-US" dirty="0">
                <a:latin typeface="Arial" charset="0"/>
                <a:ea typeface="Arial" charset="0"/>
                <a:cs typeface="Arial" charset="0"/>
              </a:rPr>
              <a:t>MIMIC-III is an ICU database with ~50,000 ICU stays from BIDMC</a:t>
            </a:r>
          </a:p>
          <a:p>
            <a:r>
              <a:rPr lang="en-US" dirty="0">
                <a:latin typeface="Arial" charset="0"/>
                <a:ea typeface="Arial" charset="0"/>
                <a:cs typeface="Arial" charset="0"/>
              </a:rPr>
              <a:t>Open access data base created by the MIT Laboratory for Computational Physiology</a:t>
            </a:r>
          </a:p>
          <a:p>
            <a:r>
              <a:rPr lang="en-US" dirty="0">
                <a:latin typeface="Arial" charset="0"/>
                <a:ea typeface="Arial" charset="0"/>
                <a:cs typeface="Arial" charset="0"/>
              </a:rPr>
              <a:t>Deidentified data that can be used for descriptive, predictive, and causal inference studies</a:t>
            </a:r>
          </a:p>
          <a:p>
            <a:r>
              <a:rPr lang="en-US" dirty="0">
                <a:latin typeface="Arial" charset="0"/>
                <a:ea typeface="Arial" charset="0"/>
                <a:cs typeface="Arial" charset="0"/>
              </a:rPr>
              <a:t>Generates ~3 papers/month</a:t>
            </a:r>
          </a:p>
        </p:txBody>
      </p:sp>
      <p:sp>
        <p:nvSpPr>
          <p:cNvPr id="5" name="Footer Placeholder 4"/>
          <p:cNvSpPr>
            <a:spLocks noGrp="1"/>
          </p:cNvSpPr>
          <p:nvPr>
            <p:ph type="ftr" sz="quarter" idx="11"/>
          </p:nvPr>
        </p:nvSpPr>
        <p:spPr/>
        <p:txBody>
          <a:bodyPr/>
          <a:lstStyle/>
          <a:p>
            <a:r>
              <a:rPr lang="en-US" smtClean="0"/>
              <a:t>davidsasson.info</a:t>
            </a:r>
            <a:endParaRPr lang="en-US"/>
          </a:p>
        </p:txBody>
      </p:sp>
    </p:spTree>
    <p:extLst>
      <p:ext uri="{BB962C8B-B14F-4D97-AF65-F5344CB8AC3E}">
        <p14:creationId xmlns:p14="http://schemas.microsoft.com/office/powerpoint/2010/main" val="393209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Tools</a:t>
            </a:r>
            <a:endParaRPr lang="en-US"/>
          </a:p>
        </p:txBody>
      </p:sp>
      <p:sp>
        <p:nvSpPr>
          <p:cNvPr id="3" name="Content Placeholder 2"/>
          <p:cNvSpPr>
            <a:spLocks noGrp="1"/>
          </p:cNvSpPr>
          <p:nvPr>
            <p:ph idx="1"/>
          </p:nvPr>
        </p:nvSpPr>
        <p:spPr/>
        <p:txBody>
          <a:bodyPr/>
          <a:lstStyle/>
          <a:p>
            <a:r>
              <a:rPr lang="en-US" dirty="0" smtClean="0"/>
              <a:t>Software</a:t>
            </a:r>
          </a:p>
          <a:p>
            <a:pPr lvl="1"/>
            <a:r>
              <a:rPr lang="en-US" dirty="0" err="1" smtClean="0"/>
              <a:t>Keras</a:t>
            </a:r>
            <a:r>
              <a:rPr lang="en-US" dirty="0" smtClean="0"/>
              <a:t> </a:t>
            </a:r>
            <a:r>
              <a:rPr lang="en-US" dirty="0"/>
              <a:t>on </a:t>
            </a:r>
            <a:r>
              <a:rPr lang="en-US" dirty="0" err="1"/>
              <a:t>Tensorflow</a:t>
            </a:r>
            <a:r>
              <a:rPr lang="en-US" dirty="0"/>
              <a:t> backend (Python </a:t>
            </a:r>
            <a:r>
              <a:rPr lang="en-US" dirty="0" smtClean="0"/>
              <a:t>3.6)</a:t>
            </a:r>
          </a:p>
          <a:p>
            <a:r>
              <a:rPr lang="en-US" dirty="0" smtClean="0"/>
              <a:t>Google </a:t>
            </a:r>
            <a:r>
              <a:rPr lang="en-US" dirty="0"/>
              <a:t>Compute </a:t>
            </a:r>
            <a:r>
              <a:rPr lang="en-US" dirty="0" smtClean="0"/>
              <a:t>Cloud</a:t>
            </a:r>
          </a:p>
          <a:p>
            <a:r>
              <a:rPr lang="en-US" dirty="0" smtClean="0"/>
              <a:t>Hardware</a:t>
            </a:r>
          </a:p>
          <a:p>
            <a:pPr lvl="1"/>
            <a:r>
              <a:rPr lang="en-US" dirty="0" smtClean="0"/>
              <a:t>Tesla </a:t>
            </a:r>
            <a:r>
              <a:rPr lang="en-US" dirty="0"/>
              <a:t>K80 </a:t>
            </a:r>
            <a:r>
              <a:rPr lang="en-US" dirty="0" smtClean="0"/>
              <a:t>GPU</a:t>
            </a:r>
          </a:p>
          <a:p>
            <a:r>
              <a:rPr lang="en-US" dirty="0" smtClean="0"/>
              <a:t>Github</a:t>
            </a:r>
          </a:p>
          <a:p>
            <a:pPr lvl="1"/>
            <a:r>
              <a:rPr lang="en-US" dirty="0" err="1" smtClean="0">
                <a:hlinkClick r:id="rId2"/>
              </a:rPr>
              <a:t>github.com</a:t>
            </a:r>
            <a:r>
              <a:rPr lang="en-US" dirty="0" smtClean="0">
                <a:hlinkClick r:id="rId2"/>
              </a:rPr>
              <a:t>/</a:t>
            </a:r>
            <a:r>
              <a:rPr lang="en-US" dirty="0" err="1" smtClean="0">
                <a:hlinkClick r:id="rId2"/>
              </a:rPr>
              <a:t>cosgriffc</a:t>
            </a:r>
            <a:r>
              <a:rPr lang="en-US" dirty="0" smtClean="0">
                <a:hlinkClick r:id="rId2"/>
              </a:rPr>
              <a:t>/bst261-crrt</a:t>
            </a:r>
            <a:endParaRPr lang="en-US" dirty="0"/>
          </a:p>
          <a:p>
            <a:r>
              <a:rPr lang="en-US" dirty="0" smtClean="0"/>
              <a:t>Architecture</a:t>
            </a:r>
            <a:endParaRPr lang="en-US" dirty="0" smtClean="0"/>
          </a:p>
          <a:p>
            <a:pPr lvl="1"/>
            <a:r>
              <a:rPr lang="en-US" dirty="0" smtClean="0"/>
              <a:t>GRU </a:t>
            </a:r>
            <a:r>
              <a:rPr lang="en-US" dirty="0"/>
              <a:t>+ 4 layered RNN with dropout</a:t>
            </a:r>
          </a:p>
        </p:txBody>
      </p:sp>
      <p:sp>
        <p:nvSpPr>
          <p:cNvPr id="4" name="Footer Placeholder 3"/>
          <p:cNvSpPr>
            <a:spLocks noGrp="1"/>
          </p:cNvSpPr>
          <p:nvPr>
            <p:ph type="ftr" sz="quarter" idx="11"/>
          </p:nvPr>
        </p:nvSpPr>
        <p:spPr/>
        <p:txBody>
          <a:bodyPr/>
          <a:lstStyle/>
          <a:p>
            <a:r>
              <a:rPr lang="en-US" smtClean="0"/>
              <a:t>davidsasson.info</a:t>
            </a:r>
            <a:endParaRPr lang="en-US" dirty="0"/>
          </a:p>
        </p:txBody>
      </p:sp>
      <p:pic>
        <p:nvPicPr>
          <p:cNvPr id="5" name="Picture 4"/>
          <p:cNvPicPr>
            <a:picLocks noChangeAspect="1"/>
          </p:cNvPicPr>
          <p:nvPr/>
        </p:nvPicPr>
        <p:blipFill>
          <a:blip r:embed="rId3"/>
          <a:stretch>
            <a:fillRect/>
          </a:stretch>
        </p:blipFill>
        <p:spPr>
          <a:xfrm>
            <a:off x="7990332" y="2145538"/>
            <a:ext cx="3124200" cy="2603500"/>
          </a:xfrm>
          <a:prstGeom prst="rect">
            <a:avLst/>
          </a:prstGeom>
        </p:spPr>
      </p:pic>
    </p:spTree>
    <p:extLst>
      <p:ext uri="{BB962C8B-B14F-4D97-AF65-F5344CB8AC3E}">
        <p14:creationId xmlns:p14="http://schemas.microsoft.com/office/powerpoint/2010/main" val="163846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a:t>
            </a:r>
            <a:endParaRPr lang="en-US" dirty="0"/>
          </a:p>
        </p:txBody>
      </p:sp>
      <p:sp>
        <p:nvSpPr>
          <p:cNvPr id="3" name="Content Placeholder 2"/>
          <p:cNvSpPr>
            <a:spLocks noGrp="1"/>
          </p:cNvSpPr>
          <p:nvPr>
            <p:ph idx="1"/>
          </p:nvPr>
        </p:nvSpPr>
        <p:spPr>
          <a:xfrm>
            <a:off x="838200" y="1825625"/>
            <a:ext cx="5834974" cy="4351338"/>
          </a:xfrm>
        </p:spPr>
        <p:txBody>
          <a:bodyPr/>
          <a:lstStyle/>
          <a:p>
            <a:r>
              <a:rPr lang="en-US" dirty="0" smtClean="0"/>
              <a:t>I did this for a final project last semester</a:t>
            </a:r>
          </a:p>
          <a:p>
            <a:pPr lvl="1"/>
            <a:r>
              <a:rPr lang="en-US" dirty="0" smtClean="0"/>
              <a:t>2 weeks</a:t>
            </a:r>
          </a:p>
          <a:p>
            <a:pPr lvl="1"/>
            <a:r>
              <a:rPr lang="en-US" dirty="0" smtClean="0"/>
              <a:t>lots of coffee</a:t>
            </a:r>
          </a:p>
          <a:p>
            <a:r>
              <a:rPr lang="en-US" dirty="0" smtClean="0"/>
              <a:t>Not publication ready</a:t>
            </a:r>
          </a:p>
          <a:p>
            <a:r>
              <a:rPr lang="en-US" dirty="0" smtClean="0"/>
              <a:t>Barely useable for public consumption</a:t>
            </a:r>
          </a:p>
          <a:p>
            <a:r>
              <a:rPr lang="en-US" dirty="0" smtClean="0"/>
              <a:t>Here we go</a:t>
            </a:r>
            <a:r>
              <a:rPr lang="mr-IN" dirty="0" smtClean="0"/>
              <a:t>…</a:t>
            </a:r>
            <a:endParaRPr lang="en-US" dirty="0"/>
          </a:p>
        </p:txBody>
      </p:sp>
      <p:sp>
        <p:nvSpPr>
          <p:cNvPr id="4" name="Footer Placeholder 3"/>
          <p:cNvSpPr>
            <a:spLocks noGrp="1"/>
          </p:cNvSpPr>
          <p:nvPr>
            <p:ph type="ftr" sz="quarter" idx="11"/>
          </p:nvPr>
        </p:nvSpPr>
        <p:spPr/>
        <p:txBody>
          <a:bodyPr/>
          <a:lstStyle/>
          <a:p>
            <a:r>
              <a:rPr lang="en-US" smtClean="0"/>
              <a:t>davidsasson.info</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3174" y="2434209"/>
            <a:ext cx="5092602" cy="2312890"/>
          </a:xfrm>
          <a:prstGeom prst="rect">
            <a:avLst/>
          </a:prstGeom>
        </p:spPr>
      </p:pic>
    </p:spTree>
    <p:extLst>
      <p:ext uri="{BB962C8B-B14F-4D97-AF65-F5344CB8AC3E}">
        <p14:creationId xmlns:p14="http://schemas.microsoft.com/office/powerpoint/2010/main" val="47380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2163</TotalTime>
  <Words>1024</Words>
  <Application>Microsoft Macintosh PowerPoint</Application>
  <PresentationFormat>Widescreen</PresentationFormat>
  <Paragraphs>180</Paragraphs>
  <Slides>42</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Calibri</vt:lpstr>
      <vt:lpstr>Calibri Light</vt:lpstr>
      <vt:lpstr>Arial</vt:lpstr>
      <vt:lpstr>office theme</vt:lpstr>
      <vt:lpstr>Predicting Mortality in the CRRT Population</vt:lpstr>
      <vt:lpstr>I’m from Brooklyn</vt:lpstr>
      <vt:lpstr>Thanks for inviting me</vt:lpstr>
      <vt:lpstr>Background: CRRT</vt:lpstr>
      <vt:lpstr>PowerPoint Presentation</vt:lpstr>
      <vt:lpstr>PowerPoint Presentation</vt:lpstr>
      <vt:lpstr>Medical Information Mart for Intensive Care (MIMIC-III)</vt:lpstr>
      <vt:lpstr>Tools</vt:lpstr>
      <vt:lpstr>Caveat</vt:lpstr>
      <vt:lpstr>PowerPoint Presentation</vt:lpstr>
      <vt:lpstr>Model Architecture &amp; Optimization</vt:lpstr>
      <vt:lpstr>Who actually understood what that meant?</vt:lpstr>
      <vt:lpstr>”Artificial Intelligence”</vt:lpstr>
      <vt:lpstr>Neurons</vt:lpstr>
      <vt:lpstr>PowerPoint Presentation</vt:lpstr>
      <vt:lpstr>PowerPoint Presentation</vt:lpstr>
      <vt:lpstr>Dense Layers </vt:lpstr>
      <vt:lpstr>Dropout </vt:lpstr>
      <vt:lpstr>PowerPoint Presentation</vt:lpstr>
      <vt:lpstr>WTF is a GRU?</vt:lpstr>
      <vt:lpstr>This is not helpful</vt:lpstr>
      <vt:lpstr>Getting better</vt:lpstr>
      <vt:lpstr>Reframe the question</vt:lpstr>
      <vt:lpstr>Calculus!</vt:lpstr>
      <vt:lpstr>This is disgusting </vt:lpstr>
      <vt:lpstr>Back-propagation</vt:lpstr>
      <vt:lpstr>Back-propagation</vt:lpstr>
      <vt:lpstr>Artificial Intelligence</vt:lpstr>
      <vt:lpstr>Cohort</vt:lpstr>
      <vt:lpstr>Feature Extraction</vt:lpstr>
      <vt:lpstr>Descriptive Statistics for Static Features</vt:lpstr>
      <vt:lpstr>PowerPoint Presentation</vt:lpstr>
      <vt:lpstr>Feature Extraction</vt:lpstr>
      <vt:lpstr>Feature Extraction</vt:lpstr>
      <vt:lpstr>Features</vt:lpstr>
      <vt:lpstr>PowerPoint Presentation</vt:lpstr>
      <vt:lpstr>PowerPoint Presentation</vt:lpstr>
      <vt:lpstr>PowerPoint Presentation</vt:lpstr>
      <vt:lpstr>Base Model Results</vt:lpstr>
      <vt:lpstr>Dropout Model</vt:lpstr>
      <vt:lpstr>Conclusion</vt:lpstr>
      <vt:lpstr>I’m building something!</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Recombinant HIV Envelope Proteins (RHEP) Vaccine  Clinical Trial</dc:title>
  <dc:creator>Christopher Cosgriff</dc:creator>
  <cp:lastModifiedBy>David Sasson</cp:lastModifiedBy>
  <cp:revision>176</cp:revision>
  <dcterms:modified xsi:type="dcterms:W3CDTF">2018-07-11T01:55:32Z</dcterms:modified>
</cp:coreProperties>
</file>